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7"/>
  </p:handoutMasterIdLst>
  <p:sldIdLst>
    <p:sldId id="464" r:id="rId3"/>
    <p:sldId id="580" r:id="rId5"/>
    <p:sldId id="535" r:id="rId6"/>
    <p:sldId id="537" r:id="rId7"/>
    <p:sldId id="538" r:id="rId8"/>
    <p:sldId id="539" r:id="rId9"/>
    <p:sldId id="540" r:id="rId10"/>
    <p:sldId id="584" r:id="rId11"/>
    <p:sldId id="582" r:id="rId12"/>
    <p:sldId id="583" r:id="rId13"/>
    <p:sldId id="490" r:id="rId14"/>
    <p:sldId id="610" r:id="rId15"/>
    <p:sldId id="496" r:id="rId16"/>
    <p:sldId id="585" r:id="rId17"/>
    <p:sldId id="586" r:id="rId18"/>
    <p:sldId id="587" r:id="rId19"/>
    <p:sldId id="611" r:id="rId20"/>
    <p:sldId id="588" r:id="rId21"/>
    <p:sldId id="589" r:id="rId22"/>
    <p:sldId id="590" r:id="rId23"/>
    <p:sldId id="591" r:id="rId24"/>
    <p:sldId id="592" r:id="rId25"/>
    <p:sldId id="593" r:id="rId26"/>
    <p:sldId id="594" r:id="rId27"/>
    <p:sldId id="595" r:id="rId28"/>
    <p:sldId id="597" r:id="rId29"/>
    <p:sldId id="598" r:id="rId30"/>
    <p:sldId id="599" r:id="rId31"/>
    <p:sldId id="601" r:id="rId32"/>
    <p:sldId id="602" r:id="rId33"/>
    <p:sldId id="603" r:id="rId34"/>
    <p:sldId id="604" r:id="rId35"/>
    <p:sldId id="605" r:id="rId36"/>
  </p:sldIdLst>
  <p:sldSz cx="9144000" cy="5143500" type="screen16x9"/>
  <p:notesSz cx="9926320" cy="6797675"/>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75" userDrawn="1">
          <p15:clr>
            <a:srgbClr val="A4A3A4"/>
          </p15:clr>
        </p15:guide>
        <p15:guide id="2" pos="288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46494"/>
    <a:srgbClr val="EAEAEA"/>
    <a:srgbClr val="EBF4FE"/>
    <a:srgbClr val="0092D7"/>
    <a:srgbClr val="FF9300"/>
    <a:srgbClr val="E09C9F"/>
    <a:srgbClr val="1E4F9F"/>
    <a:srgbClr val="F4CA5A"/>
    <a:srgbClr val="EE9F79"/>
    <a:srgbClr val="1E50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06" autoAdjust="0"/>
    <p:restoredTop sz="94660" autoAdjust="0"/>
  </p:normalViewPr>
  <p:slideViewPr>
    <p:cSldViewPr showGuides="1">
      <p:cViewPr>
        <p:scale>
          <a:sx n="150" d="100"/>
          <a:sy n="150" d="100"/>
        </p:scale>
        <p:origin x="-966" y="-132"/>
      </p:cViewPr>
      <p:guideLst>
        <p:guide orient="horz" pos="1675"/>
        <p:guide pos="288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214"/>
        <p:guide pos="3129"/>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gs" Target="tags/tag17.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2798" y="0"/>
            <a:ext cx="4301543" cy="339884"/>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6456612"/>
            <a:ext cx="4301543" cy="339884"/>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2798" y="6456612"/>
            <a:ext cx="4301543" cy="339884"/>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622798" y="0"/>
            <a:ext cx="4301543" cy="339884"/>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697163" y="509588"/>
            <a:ext cx="4532312" cy="25495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92664" y="3228896"/>
            <a:ext cx="7941310" cy="30589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6456612"/>
            <a:ext cx="4301543" cy="339884"/>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622798" y="6456612"/>
            <a:ext cx="4301543" cy="339884"/>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8" name="图片 17"/>
          <p:cNvPicPr>
            <a:picLocks noChangeAspect="1"/>
          </p:cNvPicPr>
          <p:nvPr userDrawn="1"/>
        </p:nvPicPr>
        <p:blipFill>
          <a:blip r:embed="rId3" cstate="print">
            <a:extLst>
              <a:ext uri="{28A0092B-C50C-407E-A947-70E740481C1C}">
                <a14:useLocalDpi xmlns:a14="http://schemas.microsoft.com/office/drawing/2010/main" val="0"/>
              </a:ext>
            </a:extLst>
          </a:blip>
          <a:srcRect t="26545"/>
          <a:stretch>
            <a:fillRect/>
          </a:stretch>
        </p:blipFill>
        <p:spPr>
          <a:xfrm>
            <a:off x="3865880" y="38735"/>
            <a:ext cx="2205355" cy="535940"/>
          </a:xfrm>
          <a:prstGeom prst="rect">
            <a:avLst/>
          </a:prstGeom>
        </p:spPr>
      </p:pic>
      <p:pic>
        <p:nvPicPr>
          <p:cNvPr id="19" name="图片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822950" y="171450"/>
            <a:ext cx="2323465" cy="403225"/>
          </a:xfrm>
          <a:prstGeom prst="rect">
            <a:avLst/>
          </a:prstGeom>
        </p:spPr>
      </p:pic>
      <p:pic>
        <p:nvPicPr>
          <p:cNvPr id="2" name="图片 1" descr="图片包含 游戏机, 标志, 食物&#10;&#10;描述已自动生成"/>
          <p:cNvPicPr>
            <a:picLocks noChangeAspect="1"/>
          </p:cNvPicPr>
          <p:nvPr userDrawn="1"/>
        </p:nvPicPr>
        <p:blipFill rotWithShape="1">
          <a:blip r:embed="rId5" cstate="print">
            <a:extLst>
              <a:ext uri="{28A0092B-C50C-407E-A947-70E740481C1C}">
                <a14:useLocalDpi xmlns:a14="http://schemas.microsoft.com/office/drawing/2010/main" val="0"/>
              </a:ext>
            </a:extLst>
          </a:blip>
          <a:srcRect r="47303" b="13995"/>
          <a:stretch>
            <a:fillRect/>
          </a:stretch>
        </p:blipFill>
        <p:spPr>
          <a:xfrm>
            <a:off x="8316416" y="267494"/>
            <a:ext cx="580649" cy="505158"/>
          </a:xfrm>
          <a:prstGeom prst="rect">
            <a:avLst/>
          </a:prstGeom>
        </p:spPr>
      </p:pic>
      <p:pic>
        <p:nvPicPr>
          <p:cNvPr id="39" name="图片 3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51520" y="4291015"/>
            <a:ext cx="8640960" cy="790482"/>
          </a:xfrm>
          <a:prstGeom prst="rect">
            <a:avLst/>
          </a:prstGeom>
        </p:spPr>
      </p:pic>
      <p:cxnSp>
        <p:nvCxnSpPr>
          <p:cNvPr id="17" name="直接连接符 16"/>
          <p:cNvCxnSpPr/>
          <p:nvPr userDrawn="1"/>
        </p:nvCxnSpPr>
        <p:spPr>
          <a:xfrm>
            <a:off x="324485" y="685800"/>
            <a:ext cx="782066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image" Target="../media/image32.png"/></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41.jpeg"/><Relationship Id="rId1" Type="http://schemas.openxmlformats.org/officeDocument/2006/relationships/image" Target="../media/image40.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197680" cy="5175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9982" y="4605759"/>
            <a:ext cx="1563909" cy="367245"/>
          </a:xfrm>
          <a:prstGeom prst="rect">
            <a:avLst/>
          </a:prstGeom>
        </p:spPr>
      </p:pic>
      <p:sp>
        <p:nvSpPr>
          <p:cNvPr id="9" name="矩形 8"/>
          <p:cNvSpPr/>
          <p:nvPr/>
        </p:nvSpPr>
        <p:spPr>
          <a:xfrm>
            <a:off x="1086112" y="1910031"/>
            <a:ext cx="6971780" cy="707886"/>
          </a:xfrm>
          <a:prstGeom prst="rect">
            <a:avLst/>
          </a:prstGeom>
        </p:spPr>
        <p:txBody>
          <a:bodyPr wrap="none">
            <a:spAutoFit/>
          </a:bodyPr>
          <a:lstStyle/>
          <a:p>
            <a:pPr lvl="0" algn="ctr"/>
            <a:r>
              <a:rPr kumimoji="1" lang="zh-CN" altLang="en-US" sz="4000" b="1" dirty="0" smtClean="0">
                <a:solidFill>
                  <a:srgbClr val="18458C"/>
                </a:solidFill>
                <a:latin typeface="微软雅黑" panose="020B0503020204020204" pitchFamily="34" charset="-122"/>
                <a:ea typeface="微软雅黑" panose="020B0503020204020204" pitchFamily="34" charset="-122"/>
                <a:cs typeface="微软雅黑" panose="020B0503020204020204" pitchFamily="34" charset="-122"/>
              </a:rPr>
              <a:t>“龙里</a:t>
            </a:r>
            <a:r>
              <a:rPr kumimoji="1" lang="en-US" altLang="zh-CN" sz="4000" b="1" dirty="0" smtClean="0">
                <a:solidFill>
                  <a:srgbClr val="18458C"/>
                </a:solidFill>
                <a:latin typeface="微软雅黑" panose="020B0503020204020204" pitchFamily="34" charset="-122"/>
                <a:ea typeface="微软雅黑" panose="020B0503020204020204" pitchFamily="34" charset="-122"/>
                <a:cs typeface="微软雅黑" panose="020B0503020204020204" pitchFamily="34" charset="-122"/>
              </a:rPr>
              <a:t>01</a:t>
            </a:r>
            <a:r>
              <a:rPr kumimoji="1" lang="zh-CN" altLang="en-US" sz="4000" b="1" dirty="0" smtClean="0">
                <a:solidFill>
                  <a:srgbClr val="18458C"/>
                </a:solidFill>
                <a:latin typeface="微软雅黑" panose="020B0503020204020204" pitchFamily="34" charset="-122"/>
                <a:ea typeface="微软雅黑" panose="020B0503020204020204" pitchFamily="34" charset="-122"/>
                <a:cs typeface="微软雅黑" panose="020B0503020204020204" pitchFamily="34" charset="-122"/>
              </a:rPr>
              <a:t>号”不良资产包项目</a:t>
            </a:r>
            <a:endParaRPr kumimoji="1" lang="en-US" altLang="zh-CN" sz="4000" b="1" dirty="0" smtClean="0">
              <a:solidFill>
                <a:srgbClr val="18458C"/>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07264" y="195486"/>
            <a:ext cx="6424976" cy="400110"/>
          </a:xfrm>
          <a:prstGeom prst="rect">
            <a:avLst/>
          </a:prstGeom>
        </p:spPr>
        <p:txBody>
          <a:bodyPr wrap="square">
            <a:spAutoFit/>
          </a:bodyPr>
          <a:lstStyle/>
          <a:p>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一、总体情况</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custDataLst>
              <p:tags r:id="rId1"/>
            </p:custDataLst>
          </p:nvPr>
        </p:nvGraphicFramePr>
        <p:xfrm>
          <a:off x="1475656" y="915566"/>
          <a:ext cx="6095704" cy="1362123"/>
        </p:xfrm>
        <a:graphic>
          <a:graphicData uri="http://schemas.openxmlformats.org/drawingml/2006/table">
            <a:tbl>
              <a:tblPr>
                <a:tableStyleId>{5C22544A-7EE6-4342-B048-85BDC9FD1C3A}</a:tableStyleId>
              </a:tblPr>
              <a:tblGrid>
                <a:gridCol w="671588"/>
                <a:gridCol w="720080"/>
                <a:gridCol w="1152128"/>
                <a:gridCol w="1080120"/>
                <a:gridCol w="1021715"/>
                <a:gridCol w="696374"/>
                <a:gridCol w="753699"/>
              </a:tblGrid>
              <a:tr h="370821">
                <a:tc>
                  <a:txBody>
                    <a:bodyPr/>
                    <a:lstStyle/>
                    <a:p>
                      <a:pPr algn="l" fontAlgn="ctr"/>
                      <a:r>
                        <a:rPr lang="zh-CN" altLang="en-US" sz="1200" u="none" strike="noStrike" dirty="0">
                          <a:solidFill>
                            <a:schemeClr val="bg2">
                              <a:lumMod val="25000"/>
                            </a:schemeClr>
                          </a:solidFill>
                          <a:effectLst/>
                          <a:latin typeface="微软雅黑" panose="020B0503020204020204" pitchFamily="34" charset="-122"/>
                          <a:ea typeface="微软雅黑" panose="020B0503020204020204" pitchFamily="34" charset="-122"/>
                        </a:rPr>
                        <a:t>　</a:t>
                      </a:r>
                      <a:endParaRPr lang="zh-CN" altLang="en-US" sz="1200" b="0" i="0" u="none" strike="noStrike" dirty="0">
                        <a:solidFill>
                          <a:schemeClr val="bg2">
                            <a:lumMod val="25000"/>
                          </a:schemeClr>
                        </a:solidFill>
                        <a:effectLst/>
                        <a:latin typeface="微软雅黑" panose="020B0503020204020204" pitchFamily="34" charset="-122"/>
                        <a:ea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户数</a:t>
                      </a:r>
                      <a:endParaRPr lang="zh-CN" altLang="en-US" sz="120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债权本金</a:t>
                      </a:r>
                      <a:endParaRPr lang="zh-CN" altLang="en-US" sz="120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债权利息</a:t>
                      </a:r>
                      <a:endParaRPr lang="zh-CN" altLang="en-US" sz="120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债权本息</a:t>
                      </a:r>
                      <a:endParaRPr lang="zh-CN" altLang="en-US" sz="120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户数占比</a:t>
                      </a:r>
                      <a:endParaRPr lang="zh-CN" altLang="en-US" sz="120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本息占比</a:t>
                      </a:r>
                      <a:endParaRPr lang="zh-CN" altLang="en-US" sz="120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330434">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抵（质）押</a:t>
                      </a:r>
                      <a:r>
                        <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户数</a:t>
                      </a:r>
                      <a:endPar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US" altLang="zh-CN" sz="1000" b="0" i="0" u="none" strike="noStrike" dirty="0" smtClean="0">
                          <a:solidFill>
                            <a:srgbClr val="7F7F7F"/>
                          </a:solidFill>
                          <a:effectLst/>
                          <a:latin typeface="微软雅黑" panose="020B0503020204020204" pitchFamily="34" charset="-122"/>
                        </a:rPr>
                        <a:t>17</a:t>
                      </a:r>
                      <a:endParaRPr lang="en-US" altLang="zh-CN"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en-US" altLang="zh-CN" sz="1000" b="0" i="0" u="none" strike="noStrike" dirty="0">
                          <a:solidFill>
                            <a:srgbClr val="7F7F7F"/>
                          </a:solidFill>
                          <a:effectLst/>
                          <a:latin typeface="微软雅黑" panose="020B0503020204020204" pitchFamily="34" charset="-122"/>
                        </a:rPr>
                        <a:t>256,986,005.75</a:t>
                      </a:r>
                      <a:endParaRPr lang="en-US" altLang="zh-CN"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en-US" altLang="zh-CN" sz="1000" b="0" i="0" u="none" strike="noStrike">
                          <a:solidFill>
                            <a:srgbClr val="7F7F7F"/>
                          </a:solidFill>
                          <a:effectLst/>
                          <a:latin typeface="微软雅黑" panose="020B0503020204020204" pitchFamily="34" charset="-122"/>
                        </a:rPr>
                        <a:t>395,053,931.81</a:t>
                      </a:r>
                      <a:endParaRPr lang="en-US" altLang="zh-CN" sz="1000" b="0" i="0" u="none" strike="noStrike">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en-US" altLang="zh-CN" sz="1000" b="0" i="0" u="none" strike="noStrike">
                          <a:solidFill>
                            <a:srgbClr val="7F7F7F"/>
                          </a:solidFill>
                          <a:effectLst/>
                          <a:latin typeface="微软雅黑" panose="020B0503020204020204" pitchFamily="34" charset="-122"/>
                        </a:rPr>
                        <a:t>662,015,731.65</a:t>
                      </a:r>
                      <a:endParaRPr lang="en-US" altLang="zh-CN" sz="1000" b="0" i="0" u="none" strike="noStrike">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US" altLang="zh-CN" sz="1000" b="0" i="0" u="none" strike="noStrike" dirty="0">
                          <a:solidFill>
                            <a:srgbClr val="7F7F7F"/>
                          </a:solidFill>
                          <a:effectLst/>
                          <a:latin typeface="微软雅黑" panose="020B0503020204020204" pitchFamily="34" charset="-122"/>
                        </a:rPr>
                        <a:t>70.83%</a:t>
                      </a:r>
                      <a:endParaRPr lang="en-US" altLang="zh-CN"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US" altLang="zh-CN" sz="1000" b="0" i="0" u="none" strike="noStrike">
                          <a:solidFill>
                            <a:srgbClr val="7F7F7F"/>
                          </a:solidFill>
                          <a:effectLst/>
                          <a:latin typeface="微软雅黑" panose="020B0503020204020204" pitchFamily="34" charset="-122"/>
                        </a:rPr>
                        <a:t>82.45%</a:t>
                      </a:r>
                      <a:endParaRPr lang="en-US" altLang="zh-CN" sz="1000" b="0" i="0" u="none" strike="noStrike">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30434">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保证户数</a:t>
                      </a:r>
                      <a:endPar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US" altLang="zh-CN" sz="1000" b="0" i="0" u="none" strike="noStrike" dirty="0" smtClean="0">
                          <a:solidFill>
                            <a:srgbClr val="7F7F7F"/>
                          </a:solidFill>
                          <a:effectLst/>
                          <a:latin typeface="微软雅黑" panose="020B0503020204020204" pitchFamily="34" charset="-122"/>
                        </a:rPr>
                        <a:t>7</a:t>
                      </a:r>
                      <a:endParaRPr lang="en-US" altLang="zh-CN"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en-US" altLang="zh-CN" sz="1000" b="0" i="0" u="none" strike="noStrike" dirty="0">
                          <a:solidFill>
                            <a:srgbClr val="7F7F7F"/>
                          </a:solidFill>
                          <a:effectLst/>
                          <a:latin typeface="微软雅黑" panose="020B0503020204020204" pitchFamily="34" charset="-122"/>
                        </a:rPr>
                        <a:t>72,055,794.09</a:t>
                      </a:r>
                      <a:endParaRPr lang="en-US" altLang="zh-CN"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en-US" altLang="zh-CN" sz="1000" b="0" i="0" u="none" strike="noStrike" dirty="0">
                          <a:solidFill>
                            <a:srgbClr val="7F7F7F"/>
                          </a:solidFill>
                          <a:effectLst/>
                          <a:latin typeface="微软雅黑" panose="020B0503020204020204" pitchFamily="34" charset="-122"/>
                        </a:rPr>
                        <a:t>78,880,687.71</a:t>
                      </a:r>
                      <a:endParaRPr lang="en-US" altLang="zh-CN"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en-US" altLang="zh-CN" sz="1000" b="0" i="0" u="none" strike="noStrike">
                          <a:solidFill>
                            <a:srgbClr val="7F7F7F"/>
                          </a:solidFill>
                          <a:effectLst/>
                          <a:latin typeface="微软雅黑" panose="020B0503020204020204" pitchFamily="34" charset="-122"/>
                        </a:rPr>
                        <a:t>140,960,687.71</a:t>
                      </a:r>
                      <a:endParaRPr lang="en-US" altLang="zh-CN" sz="1000" b="0" i="0" u="none" strike="noStrike">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US" altLang="zh-CN" sz="1000" b="0" i="0" u="none" strike="noStrike" dirty="0">
                          <a:solidFill>
                            <a:srgbClr val="7F7F7F"/>
                          </a:solidFill>
                          <a:effectLst/>
                          <a:latin typeface="微软雅黑" panose="020B0503020204020204" pitchFamily="34" charset="-122"/>
                        </a:rPr>
                        <a:t>29.17%</a:t>
                      </a:r>
                      <a:endParaRPr lang="en-US" altLang="zh-CN"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US" altLang="zh-CN" sz="1000" b="0" i="0" u="none" strike="noStrike" dirty="0">
                          <a:solidFill>
                            <a:srgbClr val="7F7F7F"/>
                          </a:solidFill>
                          <a:effectLst/>
                          <a:latin typeface="微软雅黑" panose="020B0503020204020204" pitchFamily="34" charset="-122"/>
                        </a:rPr>
                        <a:t>17.55%</a:t>
                      </a:r>
                      <a:endParaRPr lang="en-US" altLang="zh-CN"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30434">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合计</a:t>
                      </a:r>
                      <a:endParaRPr lang="zh-CN" altLang="en-US" sz="1000" kern="120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US" altLang="zh-CN" sz="1000" b="0" i="0" u="none" strike="noStrike" dirty="0" smtClean="0">
                          <a:solidFill>
                            <a:srgbClr val="7F7F7F"/>
                          </a:solidFill>
                          <a:effectLst/>
                          <a:latin typeface="微软雅黑" panose="020B0503020204020204" pitchFamily="34" charset="-122"/>
                        </a:rPr>
                        <a:t>24</a:t>
                      </a:r>
                      <a:endParaRPr lang="en-US" altLang="zh-CN"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en-US" altLang="zh-CN" sz="1000" b="0" i="0" u="none" strike="noStrike">
                          <a:solidFill>
                            <a:srgbClr val="7F7F7F"/>
                          </a:solidFill>
                          <a:effectLst/>
                          <a:latin typeface="微软雅黑" panose="020B0503020204020204" pitchFamily="34" charset="-122"/>
                        </a:rPr>
                        <a:t>329,041,799.84</a:t>
                      </a:r>
                      <a:endParaRPr lang="en-US" altLang="zh-CN" sz="1000" b="0" i="0" u="none" strike="noStrike">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en-US" altLang="zh-CN" sz="1000" b="0" i="0" u="none" strike="noStrike" dirty="0">
                          <a:solidFill>
                            <a:srgbClr val="7F7F7F"/>
                          </a:solidFill>
                          <a:effectLst/>
                          <a:latin typeface="微软雅黑" panose="020B0503020204020204" pitchFamily="34" charset="-122"/>
                        </a:rPr>
                        <a:t>473,934,619.52</a:t>
                      </a:r>
                      <a:endParaRPr lang="en-US" altLang="zh-CN"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en-US" altLang="zh-CN" sz="1000" b="0" i="0" u="none" strike="noStrike" dirty="0">
                          <a:solidFill>
                            <a:srgbClr val="7F7F7F"/>
                          </a:solidFill>
                          <a:effectLst/>
                          <a:latin typeface="微软雅黑" panose="020B0503020204020204" pitchFamily="34" charset="-122"/>
                        </a:rPr>
                        <a:t>802,976,419.36</a:t>
                      </a:r>
                      <a:endParaRPr lang="en-US" altLang="zh-CN"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zh-CN" altLang="en-US" sz="1000" b="0" i="0" u="none" strike="noStrike" dirty="0">
                          <a:solidFill>
                            <a:srgbClr val="7F7F7F"/>
                          </a:solidFill>
                          <a:effectLst/>
                          <a:latin typeface="微软雅黑" panose="020B0503020204020204" pitchFamily="34" charset="-122"/>
                        </a:rPr>
                        <a:t>　</a:t>
                      </a:r>
                      <a:endParaRPr lang="zh-CN" altLang="en-US"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zh-CN" altLang="en-US" sz="1000" b="0" i="0" u="none" strike="noStrike" dirty="0">
                          <a:solidFill>
                            <a:srgbClr val="7F7F7F"/>
                          </a:solidFill>
                          <a:effectLst/>
                          <a:latin typeface="微软雅黑" panose="020B0503020204020204" pitchFamily="34" charset="-122"/>
                        </a:rPr>
                        <a:t>　</a:t>
                      </a:r>
                      <a:endParaRPr lang="zh-CN" altLang="en-US" sz="1000" b="0" i="0" u="none" strike="noStrike" dirty="0">
                        <a:solidFill>
                          <a:srgbClr val="7F7F7F"/>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sp>
        <p:nvSpPr>
          <p:cNvPr id="5" name="TextBox 4"/>
          <p:cNvSpPr txBox="1"/>
          <p:nvPr/>
        </p:nvSpPr>
        <p:spPr>
          <a:xfrm>
            <a:off x="1475656" y="2427734"/>
            <a:ext cx="6120680" cy="1886585"/>
          </a:xfrm>
          <a:prstGeom prst="rect">
            <a:avLst/>
          </a:prstGeom>
          <a:noFill/>
        </p:spPr>
        <p:txBody>
          <a:bodyPr wrap="square" numCol="1" spcCol="360000" rtlCol="0">
            <a:spAutoFit/>
          </a:bodyPr>
          <a:lstStyle/>
          <a:p>
            <a:pPr algn="just">
              <a:lnSpc>
                <a:spcPts val="2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       截至债权基准日</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2024</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年</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6</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月</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30</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日，贵州地区</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24</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户不良资产包本金余额合计为</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32904.18</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万元，债权利息余额合计为</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47393.46</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万元。其中，</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抵（质）</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押</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17</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户，户数占比</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70.83%</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，保证</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7</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户，户数占比</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29.17%</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；有抵押债权本息合计为</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66201.57</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万元，债权本息占比</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82.45%</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，保证债权本息合计为</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14096.07</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万元，债权本息占比</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17.55%</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ts val="2000"/>
              </a:lnSpc>
            </a:pP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      24</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户抵押担保债权所对应的抵押物主要分布于贵阳市、独山县、黔西县和思南县，主要类别为商业、土地以及少量的动产质押</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物。债务人行业主要为批发零售业、建筑业、房地产业</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07264" y="195486"/>
            <a:ext cx="6424976" cy="400110"/>
          </a:xfrm>
          <a:prstGeom prst="rect">
            <a:avLst/>
          </a:prstGeom>
        </p:spPr>
        <p:txBody>
          <a:bodyPr wrap="square">
            <a:spAutoFit/>
          </a:bodyPr>
          <a:lstStyle/>
          <a:p>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一、总体情况：</a:t>
            </a:r>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24</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户清单</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custDataLst>
              <p:tags r:id="rId1"/>
            </p:custDataLst>
          </p:nvPr>
        </p:nvGraphicFramePr>
        <p:xfrm>
          <a:off x="683568" y="1059582"/>
          <a:ext cx="7746740" cy="3024336"/>
        </p:xfrm>
        <a:graphic>
          <a:graphicData uri="http://schemas.openxmlformats.org/drawingml/2006/table">
            <a:tbl>
              <a:tblPr>
                <a:tableStyleId>{5C22544A-7EE6-4342-B048-85BDC9FD1C3A}</a:tableStyleId>
              </a:tblPr>
              <a:tblGrid>
                <a:gridCol w="328008"/>
                <a:gridCol w="942954"/>
                <a:gridCol w="1012048"/>
                <a:gridCol w="1445782"/>
                <a:gridCol w="1084337"/>
                <a:gridCol w="2933611"/>
              </a:tblGrid>
              <a:tr h="489888">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序号</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债务人名称</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本金</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余额</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利息</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余额</a:t>
                      </a:r>
                      <a:endParaRPr lang="en-US" altLang="zh-CN"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截至</a:t>
                      </a:r>
                      <a:r>
                        <a:rPr lang="en-US" altLang="zh-CN"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2024</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30</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a:t>
                      </a: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本息合计</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担保措施</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590232">
                <a:tc>
                  <a:txBody>
                    <a:bodyPr/>
                    <a:lstStyle/>
                    <a:p>
                      <a:pPr algn="ctr" rtl="0" fontAlgn="ctr"/>
                      <a:r>
                        <a:rPr lang="en-US" altLang="zh-CN" sz="1050" b="0" i="0" u="none" strike="noStrike" dirty="0">
                          <a:solidFill>
                            <a:schemeClr val="tx1"/>
                          </a:solidFill>
                          <a:effectLst/>
                          <a:latin typeface="微软雅黑" panose="020B0503020204020204" pitchFamily="34" charset="-122"/>
                        </a:rPr>
                        <a:t>1</a:t>
                      </a:r>
                      <a:endParaRPr lang="en-US" altLang="zh-CN"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贵州恒润焊网科技发展有限公司</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19,867,463.08</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buClrTx/>
                        <a:buSzTx/>
                        <a:buFontTx/>
                        <a:buNone/>
                      </a:pPr>
                      <a:r>
                        <a:rPr lang="en-US" sz="1000" b="1">
                          <a:solidFill>
                            <a:srgbClr val="000000"/>
                          </a:solidFill>
                          <a:latin typeface="宋体" panose="02010600030101010101" pitchFamily="2" charset="-122"/>
                        </a:rPr>
                        <a:t>33,850,995.90</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buClrTx/>
                        <a:buSzTx/>
                        <a:buFontTx/>
                        <a:buNone/>
                      </a:pPr>
                      <a:r>
                        <a:rPr lang="en-US" sz="1000" b="1">
                          <a:solidFill>
                            <a:srgbClr val="000000"/>
                          </a:solidFill>
                          <a:latin typeface="宋体" panose="02010600030101010101" pitchFamily="2" charset="-122"/>
                        </a:rPr>
                        <a:t>53,718,458.98</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抵押：位于贵州省铜仁市思南县思唐县北街的商业用房</a:t>
                      </a:r>
                      <a:r>
                        <a:rPr lang="en-US" altLang="zh-CN" sz="1050" b="0" i="0" u="none" strike="noStrike">
                          <a:solidFill>
                            <a:schemeClr val="tx1"/>
                          </a:solidFill>
                          <a:effectLst/>
                          <a:latin typeface="微软雅黑" panose="020B0503020204020204" pitchFamily="34" charset="-122"/>
                        </a:rPr>
                        <a:t>——</a:t>
                      </a:r>
                      <a:r>
                        <a:rPr lang="zh-CN" altLang="en-US" sz="1050" b="0" i="0" u="none" strike="noStrike">
                          <a:solidFill>
                            <a:schemeClr val="tx1"/>
                          </a:solidFill>
                          <a:effectLst/>
                          <a:latin typeface="微软雅黑" panose="020B0503020204020204" pitchFamily="34" charset="-122"/>
                        </a:rPr>
                        <a:t>乌江酒店一楼（</a:t>
                      </a:r>
                      <a:r>
                        <a:rPr lang="en-US" altLang="zh-CN" sz="1050" b="0" i="0" u="none" strike="noStrike">
                          <a:solidFill>
                            <a:schemeClr val="tx1"/>
                          </a:solidFill>
                          <a:effectLst/>
                          <a:latin typeface="微软雅黑" panose="020B0503020204020204" pitchFamily="34" charset="-122"/>
                        </a:rPr>
                        <a:t>-1</a:t>
                      </a:r>
                      <a:r>
                        <a:rPr lang="zh-CN" altLang="en-US" sz="1050" b="0" i="0" u="none" strike="noStrike">
                          <a:solidFill>
                            <a:schemeClr val="tx1"/>
                          </a:solidFill>
                          <a:effectLst/>
                          <a:latin typeface="微软雅黑" panose="020B0503020204020204" pitchFamily="34" charset="-122"/>
                        </a:rPr>
                        <a:t>层</a:t>
                      </a:r>
                      <a:r>
                        <a:rPr lang="en-US" altLang="zh-CN" sz="1050" b="0" i="0" u="none" strike="noStrike">
                          <a:solidFill>
                            <a:schemeClr val="tx1"/>
                          </a:solidFill>
                          <a:effectLst/>
                          <a:latin typeface="微软雅黑" panose="020B0503020204020204" pitchFamily="34" charset="-122"/>
                        </a:rPr>
                        <a:t>4</a:t>
                      </a:r>
                      <a:r>
                        <a:rPr lang="zh-CN" altLang="en-US" sz="1050" b="0" i="0" u="none" strike="noStrike">
                          <a:solidFill>
                            <a:schemeClr val="tx1"/>
                          </a:solidFill>
                          <a:effectLst/>
                          <a:latin typeface="微软雅黑" panose="020B0503020204020204" pitchFamily="34" charset="-122"/>
                        </a:rPr>
                        <a:t>号）抵押，面积</a:t>
                      </a:r>
                      <a:r>
                        <a:rPr lang="en-US" altLang="zh-CN" sz="1050" b="0" i="0" u="none" strike="noStrike">
                          <a:solidFill>
                            <a:schemeClr val="tx1"/>
                          </a:solidFill>
                          <a:effectLst/>
                          <a:latin typeface="微软雅黑" panose="020B0503020204020204" pitchFamily="34" charset="-122"/>
                        </a:rPr>
                        <a:t>3173.44㎡</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576064">
                <a:tc>
                  <a:txBody>
                    <a:bodyPr/>
                    <a:lstStyle/>
                    <a:p>
                      <a:pPr algn="ctr" rtl="0" fontAlgn="ctr"/>
                      <a:r>
                        <a:rPr lang="en-US" altLang="zh-CN" sz="1050" b="0" i="0" u="none" strike="noStrike">
                          <a:solidFill>
                            <a:schemeClr val="tx1"/>
                          </a:solidFill>
                          <a:effectLst/>
                          <a:latin typeface="微软雅黑" panose="020B0503020204020204" pitchFamily="34" charset="-122"/>
                        </a:rPr>
                        <a:t>2</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贵州科润工贸有限公司</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19,940,195.66</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buClrTx/>
                        <a:buSzTx/>
                        <a:buFontTx/>
                        <a:buNone/>
                      </a:pPr>
                      <a:r>
                        <a:rPr lang="en-US" sz="1000" b="1">
                          <a:solidFill>
                            <a:srgbClr val="000000"/>
                          </a:solidFill>
                          <a:latin typeface="宋体" panose="02010600030101010101" pitchFamily="2" charset="-122"/>
                        </a:rPr>
                        <a:t>34,114,056.29</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buClrTx/>
                        <a:buSzTx/>
                        <a:buFontTx/>
                        <a:buNone/>
                      </a:pPr>
                      <a:r>
                        <a:rPr lang="en-US" sz="1000" b="1">
                          <a:solidFill>
                            <a:srgbClr val="000000"/>
                          </a:solidFill>
                          <a:latin typeface="宋体" panose="02010600030101010101" pitchFamily="2" charset="-122"/>
                        </a:rPr>
                        <a:t>54,054,251.95</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抵押：位于贵州省铜仁市思南县思唐县北街的商业用房</a:t>
                      </a:r>
                      <a:r>
                        <a:rPr lang="en-US" altLang="zh-CN" sz="1050" b="0" i="0" u="none" strike="noStrike">
                          <a:solidFill>
                            <a:schemeClr val="tx1"/>
                          </a:solidFill>
                          <a:effectLst/>
                          <a:latin typeface="微软雅黑" panose="020B0503020204020204" pitchFamily="34" charset="-122"/>
                        </a:rPr>
                        <a:t>——</a:t>
                      </a:r>
                      <a:r>
                        <a:rPr lang="zh-CN" altLang="en-US" sz="1050" b="0" i="0" u="none" strike="noStrike">
                          <a:solidFill>
                            <a:schemeClr val="tx1"/>
                          </a:solidFill>
                          <a:effectLst/>
                          <a:latin typeface="微软雅黑" panose="020B0503020204020204" pitchFamily="34" charset="-122"/>
                        </a:rPr>
                        <a:t>乌江酒店一楼（</a:t>
                      </a:r>
                      <a:r>
                        <a:rPr lang="en-US" altLang="zh-CN" sz="1050" b="0" i="0" u="none" strike="noStrike">
                          <a:solidFill>
                            <a:schemeClr val="tx1"/>
                          </a:solidFill>
                          <a:effectLst/>
                          <a:latin typeface="微软雅黑" panose="020B0503020204020204" pitchFamily="34" charset="-122"/>
                        </a:rPr>
                        <a:t>-1</a:t>
                      </a:r>
                      <a:r>
                        <a:rPr lang="zh-CN" altLang="en-US" sz="1050" b="0" i="0" u="none" strike="noStrike">
                          <a:solidFill>
                            <a:schemeClr val="tx1"/>
                          </a:solidFill>
                          <a:effectLst/>
                          <a:latin typeface="微软雅黑" panose="020B0503020204020204" pitchFamily="34" charset="-122"/>
                        </a:rPr>
                        <a:t>层</a:t>
                      </a:r>
                      <a:r>
                        <a:rPr lang="en-US" altLang="zh-CN" sz="1050" b="0" i="0" u="none" strike="noStrike">
                          <a:solidFill>
                            <a:schemeClr val="tx1"/>
                          </a:solidFill>
                          <a:effectLst/>
                          <a:latin typeface="微软雅黑" panose="020B0503020204020204" pitchFamily="34" charset="-122"/>
                        </a:rPr>
                        <a:t>1</a:t>
                      </a:r>
                      <a:r>
                        <a:rPr lang="zh-CN" altLang="en-US" sz="1050" b="0" i="0" u="none" strike="noStrike">
                          <a:solidFill>
                            <a:schemeClr val="tx1"/>
                          </a:solidFill>
                          <a:effectLst/>
                          <a:latin typeface="微软雅黑" panose="020B0503020204020204" pitchFamily="34" charset="-122"/>
                        </a:rPr>
                        <a:t>号）抵押，面积</a:t>
                      </a:r>
                      <a:r>
                        <a:rPr lang="en-US" altLang="zh-CN" sz="1050" b="0" i="0" u="none" strike="noStrike">
                          <a:solidFill>
                            <a:schemeClr val="tx1"/>
                          </a:solidFill>
                          <a:effectLst/>
                          <a:latin typeface="微软雅黑" panose="020B0503020204020204" pitchFamily="34" charset="-122"/>
                        </a:rPr>
                        <a:t>2273.82㎡</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576064">
                <a:tc>
                  <a:txBody>
                    <a:bodyPr/>
                    <a:lstStyle/>
                    <a:p>
                      <a:pPr algn="ctr" rtl="0" fontAlgn="ctr"/>
                      <a:r>
                        <a:rPr lang="en-US" altLang="zh-CN" sz="1050" b="0" i="0" u="none" strike="noStrike">
                          <a:solidFill>
                            <a:schemeClr val="tx1"/>
                          </a:solidFill>
                          <a:effectLst/>
                          <a:latin typeface="微软雅黑" panose="020B0503020204020204" pitchFamily="34" charset="-122"/>
                        </a:rPr>
                        <a:t>3</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贵州全兴盛贸易有限公司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19,965,576.13</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buClrTx/>
                        <a:buSzTx/>
                        <a:buFontTx/>
                        <a:buNone/>
                      </a:pPr>
                      <a:r>
                        <a:rPr lang="en-US" sz="1000" b="1">
                          <a:solidFill>
                            <a:srgbClr val="000000"/>
                          </a:solidFill>
                          <a:latin typeface="宋体" panose="02010600030101010101" pitchFamily="2" charset="-122"/>
                        </a:rPr>
                        <a:t>33,720,652.46</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buClrTx/>
                        <a:buSzTx/>
                        <a:buFontTx/>
                        <a:buNone/>
                      </a:pPr>
                      <a:r>
                        <a:rPr lang="en-US" sz="1000" b="1">
                          <a:solidFill>
                            <a:srgbClr val="000000"/>
                          </a:solidFill>
                          <a:latin typeface="宋体" panose="02010600030101010101" pitchFamily="2" charset="-122"/>
                        </a:rPr>
                        <a:t>53,686,228.59</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抵押：位于贵州省铜仁市思南县思唐县北街的商业用房</a:t>
                      </a:r>
                      <a:r>
                        <a:rPr lang="en-US" altLang="zh-CN" sz="1050" b="0" i="0" u="none" strike="noStrike" dirty="0">
                          <a:solidFill>
                            <a:schemeClr val="tx1"/>
                          </a:solidFill>
                          <a:effectLst/>
                          <a:latin typeface="微软雅黑" panose="020B0503020204020204" pitchFamily="34" charset="-122"/>
                        </a:rPr>
                        <a:t>——</a:t>
                      </a:r>
                      <a:r>
                        <a:rPr lang="zh-CN" altLang="en-US" sz="1050" b="0" i="0" u="none" strike="noStrike" dirty="0">
                          <a:solidFill>
                            <a:schemeClr val="tx1"/>
                          </a:solidFill>
                          <a:effectLst/>
                          <a:latin typeface="微软雅黑" panose="020B0503020204020204" pitchFamily="34" charset="-122"/>
                        </a:rPr>
                        <a:t>乌江酒店（</a:t>
                      </a:r>
                      <a:r>
                        <a:rPr lang="en-US" altLang="zh-CN" sz="1050" b="0" i="0" u="none" strike="noStrike" dirty="0">
                          <a:solidFill>
                            <a:schemeClr val="tx1"/>
                          </a:solidFill>
                          <a:effectLst/>
                          <a:latin typeface="微软雅黑" panose="020B0503020204020204" pitchFamily="34" charset="-122"/>
                        </a:rPr>
                        <a:t>1-5</a:t>
                      </a:r>
                      <a:r>
                        <a:rPr lang="zh-CN" altLang="en-US" sz="1050" b="0" i="0" u="none" strike="noStrike" dirty="0">
                          <a:solidFill>
                            <a:schemeClr val="tx1"/>
                          </a:solidFill>
                          <a:effectLst/>
                          <a:latin typeface="微软雅黑" panose="020B0503020204020204" pitchFamily="34" charset="-122"/>
                        </a:rPr>
                        <a:t>至</a:t>
                      </a:r>
                      <a:r>
                        <a:rPr lang="en-US" altLang="zh-CN" sz="1050" b="0" i="0" u="none" strike="noStrike" dirty="0">
                          <a:solidFill>
                            <a:schemeClr val="tx1"/>
                          </a:solidFill>
                          <a:effectLst/>
                          <a:latin typeface="微软雅黑" panose="020B0503020204020204" pitchFamily="34" charset="-122"/>
                        </a:rPr>
                        <a:t>1-8</a:t>
                      </a:r>
                      <a:r>
                        <a:rPr lang="zh-CN" altLang="en-US" sz="1050" b="0" i="0" u="none" strike="noStrike" dirty="0">
                          <a:solidFill>
                            <a:schemeClr val="tx1"/>
                          </a:solidFill>
                          <a:effectLst/>
                          <a:latin typeface="微软雅黑" panose="020B0503020204020204" pitchFamily="34" charset="-122"/>
                        </a:rPr>
                        <a:t>）抵押，面积</a:t>
                      </a:r>
                      <a:r>
                        <a:rPr lang="en-US" altLang="zh-CN" sz="1050" b="0" i="0" u="none" strike="noStrike" dirty="0">
                          <a:solidFill>
                            <a:schemeClr val="tx1"/>
                          </a:solidFill>
                          <a:effectLst/>
                          <a:latin typeface="微软雅黑" panose="020B0503020204020204" pitchFamily="34" charset="-122"/>
                        </a:rPr>
                        <a:t>4200.56㎡</a:t>
                      </a:r>
                      <a:r>
                        <a:rPr lang="zh-CN" altLang="en-US" sz="1050" b="0" i="0" u="none" strike="noStrike" dirty="0">
                          <a:solidFill>
                            <a:schemeClr val="tx1"/>
                          </a:solidFill>
                          <a:effectLst/>
                          <a:latin typeface="微软雅黑" panose="020B0503020204020204" pitchFamily="34" charset="-122"/>
                        </a:rPr>
                        <a:t>；保证人</a:t>
                      </a:r>
                      <a:r>
                        <a:rPr lang="zh-CN" altLang="en-US" sz="1050" b="0" i="0" u="none" strike="noStrike" dirty="0" smtClean="0">
                          <a:solidFill>
                            <a:schemeClr val="tx1"/>
                          </a:solidFill>
                          <a:effectLst/>
                          <a:latin typeface="微软雅黑" panose="020B0503020204020204" pitchFamily="34" charset="-122"/>
                        </a:rPr>
                        <a:t>：</a:t>
                      </a:r>
                      <a:r>
                        <a:rPr lang="en-US" altLang="zh-CN" sz="1050" b="0" i="0" u="none" strike="noStrike" dirty="0" smtClean="0">
                          <a:solidFill>
                            <a:schemeClr val="tx1"/>
                          </a:solidFill>
                          <a:effectLst/>
                          <a:latin typeface="微软雅黑" panose="020B0503020204020204" pitchFamily="34" charset="-122"/>
                        </a:rPr>
                        <a:t>1</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792088">
                <a:tc>
                  <a:txBody>
                    <a:bodyPr/>
                    <a:lstStyle/>
                    <a:p>
                      <a:pPr algn="ctr" rtl="0" fontAlgn="ctr"/>
                      <a:r>
                        <a:rPr lang="en-US" altLang="zh-CN" sz="1050" b="0" i="0" u="none" strike="noStrike">
                          <a:solidFill>
                            <a:schemeClr val="tx1"/>
                          </a:solidFill>
                          <a:effectLst/>
                          <a:latin typeface="微软雅黑" panose="020B0503020204020204" pitchFamily="34" charset="-122"/>
                        </a:rPr>
                        <a:t>4</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贵州科润投资有限公司</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14,965,794.09</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buClrTx/>
                        <a:buSzTx/>
                        <a:buFontTx/>
                        <a:buNone/>
                      </a:pPr>
                      <a:r>
                        <a:rPr lang="en-US" sz="1000" b="1">
                          <a:solidFill>
                            <a:srgbClr val="000000"/>
                          </a:solidFill>
                          <a:latin typeface="宋体" panose="02010600030101010101" pitchFamily="2" charset="-122"/>
                        </a:rPr>
                        <a:t>22,123,798.52</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buClrTx/>
                        <a:buSzTx/>
                        <a:buFontTx/>
                        <a:buNone/>
                      </a:pPr>
                      <a:r>
                        <a:rPr lang="en-US" sz="1000" b="1">
                          <a:solidFill>
                            <a:srgbClr val="000000"/>
                          </a:solidFill>
                          <a:latin typeface="宋体" panose="02010600030101010101" pitchFamily="2" charset="-122"/>
                        </a:rPr>
                        <a:t>37,089,592.61</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抵押：位于贵州省铜仁市思南县思唐县北街的商业用房</a:t>
                      </a:r>
                      <a:r>
                        <a:rPr lang="en-US" altLang="zh-CN" sz="1050" b="0" i="0" u="none" strike="noStrike" dirty="0">
                          <a:solidFill>
                            <a:schemeClr val="tx1"/>
                          </a:solidFill>
                          <a:effectLst/>
                          <a:latin typeface="微软雅黑" panose="020B0503020204020204" pitchFamily="34" charset="-122"/>
                        </a:rPr>
                        <a:t>——</a:t>
                      </a:r>
                      <a:r>
                        <a:rPr lang="zh-CN" altLang="en-US" sz="1050" b="0" i="0" u="none" strike="noStrike" dirty="0">
                          <a:solidFill>
                            <a:schemeClr val="tx1"/>
                          </a:solidFill>
                          <a:effectLst/>
                          <a:latin typeface="微软雅黑" panose="020B0503020204020204" pitchFamily="34" charset="-122"/>
                        </a:rPr>
                        <a:t>乌江酒店（</a:t>
                      </a:r>
                      <a:r>
                        <a:rPr lang="en-US" altLang="zh-CN" sz="1050" b="0" i="0" u="none" strike="noStrike" dirty="0">
                          <a:solidFill>
                            <a:schemeClr val="tx1"/>
                          </a:solidFill>
                          <a:effectLst/>
                          <a:latin typeface="微软雅黑" panose="020B0503020204020204" pitchFamily="34" charset="-122"/>
                        </a:rPr>
                        <a:t>1-9-1</a:t>
                      </a:r>
                      <a:r>
                        <a:rPr lang="zh-CN" altLang="en-US" sz="1050" b="0" i="0" u="none" strike="noStrike" dirty="0">
                          <a:solidFill>
                            <a:schemeClr val="tx1"/>
                          </a:solidFill>
                          <a:effectLst/>
                          <a:latin typeface="微软雅黑" panose="020B0503020204020204" pitchFamily="34" charset="-122"/>
                        </a:rPr>
                        <a:t>、</a:t>
                      </a:r>
                      <a:r>
                        <a:rPr lang="en-US" altLang="zh-CN" sz="1050" b="0" i="0" u="none" strike="noStrike" dirty="0">
                          <a:solidFill>
                            <a:schemeClr val="tx1"/>
                          </a:solidFill>
                          <a:effectLst/>
                          <a:latin typeface="微软雅黑" panose="020B0503020204020204" pitchFamily="34" charset="-122"/>
                        </a:rPr>
                        <a:t>1-10-1</a:t>
                      </a:r>
                      <a:r>
                        <a:rPr lang="zh-CN" altLang="en-US" sz="1050" b="0" i="0" u="none" strike="noStrike" dirty="0">
                          <a:solidFill>
                            <a:schemeClr val="tx1"/>
                          </a:solidFill>
                          <a:effectLst/>
                          <a:latin typeface="微软雅黑" panose="020B0503020204020204" pitchFamily="34" charset="-122"/>
                        </a:rPr>
                        <a:t>、</a:t>
                      </a:r>
                      <a:r>
                        <a:rPr lang="en-US" altLang="zh-CN" sz="1050" b="0" i="0" u="none" strike="noStrike" dirty="0">
                          <a:solidFill>
                            <a:schemeClr val="tx1"/>
                          </a:solidFill>
                          <a:effectLst/>
                          <a:latin typeface="微软雅黑" panose="020B0503020204020204" pitchFamily="34" charset="-122"/>
                        </a:rPr>
                        <a:t>1-11-1</a:t>
                      </a:r>
                      <a:r>
                        <a:rPr lang="zh-CN" altLang="en-US" sz="1050" b="0" i="0" u="none" strike="noStrike" dirty="0">
                          <a:solidFill>
                            <a:schemeClr val="tx1"/>
                          </a:solidFill>
                          <a:effectLst/>
                          <a:latin typeface="微软雅黑" panose="020B0503020204020204" pitchFamily="34" charset="-122"/>
                        </a:rPr>
                        <a:t>、</a:t>
                      </a:r>
                      <a:r>
                        <a:rPr lang="en-US" altLang="zh-CN" sz="1050" b="0" i="0" u="none" strike="noStrike" dirty="0">
                          <a:solidFill>
                            <a:schemeClr val="tx1"/>
                          </a:solidFill>
                          <a:effectLst/>
                          <a:latin typeface="微软雅黑" panose="020B0503020204020204" pitchFamily="34" charset="-122"/>
                        </a:rPr>
                        <a:t>1-12-1</a:t>
                      </a:r>
                      <a:r>
                        <a:rPr lang="zh-CN" altLang="en-US" sz="1050" b="0" i="0" u="none" strike="noStrike" dirty="0">
                          <a:solidFill>
                            <a:schemeClr val="tx1"/>
                          </a:solidFill>
                          <a:effectLst/>
                          <a:latin typeface="微软雅黑" panose="020B0503020204020204" pitchFamily="34" charset="-122"/>
                        </a:rPr>
                        <a:t>）抵押，</a:t>
                      </a:r>
                      <a:r>
                        <a:rPr lang="zh-CN" altLang="en-US" sz="1100" b="0" i="0" u="none" strike="noStrike" dirty="0">
                          <a:solidFill>
                            <a:schemeClr val="tx1"/>
                          </a:solidFill>
                          <a:effectLst/>
                          <a:latin typeface="宋体" panose="02010600030101010101" pitchFamily="2" charset="-122"/>
                        </a:rPr>
                        <a:t>面积</a:t>
                      </a:r>
                      <a:r>
                        <a:rPr lang="en-US" altLang="zh-CN" sz="1100" b="0" i="0" u="none" strike="noStrike" dirty="0">
                          <a:solidFill>
                            <a:schemeClr val="tx1"/>
                          </a:solidFill>
                          <a:effectLst/>
                          <a:latin typeface="宋体" panose="02010600030101010101" pitchFamily="2" charset="-122"/>
                        </a:rPr>
                        <a:t>4200.56㎡</a:t>
                      </a:r>
                      <a:r>
                        <a:rPr lang="zh-CN" altLang="en-US" sz="1100" b="0" i="0" u="none" strike="noStrike" dirty="0">
                          <a:solidFill>
                            <a:schemeClr val="tx1"/>
                          </a:solidFill>
                          <a:effectLst/>
                          <a:latin typeface="宋体" panose="02010600030101010101" pitchFamily="2" charset="-122"/>
                        </a:rPr>
                        <a:t>；</a:t>
                      </a:r>
                      <a:r>
                        <a:rPr lang="en-US" altLang="zh-CN" sz="1100" b="0" i="0" u="none" strike="noStrike" dirty="0">
                          <a:solidFill>
                            <a:schemeClr val="tx1"/>
                          </a:solidFill>
                          <a:effectLst/>
                          <a:latin typeface="宋体" panose="02010600030101010101" pitchFamily="2" charset="-122"/>
                        </a:rPr>
                        <a:t>2</a:t>
                      </a:r>
                      <a:r>
                        <a:rPr lang="zh-CN" altLang="en-US" sz="1100" b="0" i="0" u="none" strike="noStrike" dirty="0">
                          <a:solidFill>
                            <a:schemeClr val="tx1"/>
                          </a:solidFill>
                          <a:effectLst/>
                          <a:latin typeface="宋体" panose="02010600030101010101" pitchFamily="2" charset="-122"/>
                        </a:rPr>
                        <a:t>、乌江酒店二楼（</a:t>
                      </a:r>
                      <a:r>
                        <a:rPr lang="en-US" altLang="zh-CN" sz="1100" b="0" i="0" u="none" strike="noStrike" dirty="0">
                          <a:solidFill>
                            <a:schemeClr val="tx1"/>
                          </a:solidFill>
                          <a:effectLst/>
                          <a:latin typeface="宋体" panose="02010600030101010101" pitchFamily="2" charset="-122"/>
                        </a:rPr>
                        <a:t>1-6-2</a:t>
                      </a:r>
                      <a:r>
                        <a:rPr lang="zh-CN" altLang="en-US" sz="1100" b="0" i="0" u="none" strike="noStrike" dirty="0">
                          <a:solidFill>
                            <a:schemeClr val="tx1"/>
                          </a:solidFill>
                          <a:effectLst/>
                          <a:latin typeface="宋体" panose="02010600030101010101" pitchFamily="2" charset="-122"/>
                        </a:rPr>
                        <a:t>）抵押，面积</a:t>
                      </a:r>
                      <a:r>
                        <a:rPr lang="en-US" altLang="zh-CN" sz="1100" b="0" i="0" u="none" strike="noStrike" dirty="0">
                          <a:solidFill>
                            <a:schemeClr val="tx1"/>
                          </a:solidFill>
                          <a:effectLst/>
                          <a:latin typeface="宋体" panose="02010600030101010101" pitchFamily="2" charset="-122"/>
                        </a:rPr>
                        <a:t>713.89㎡</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07264" y="195486"/>
            <a:ext cx="6424976" cy="400110"/>
          </a:xfrm>
          <a:prstGeom prst="rect">
            <a:avLst/>
          </a:prstGeom>
        </p:spPr>
        <p:txBody>
          <a:bodyPr wrap="square">
            <a:spAutoFit/>
          </a:bodyPr>
          <a:lstStyle/>
          <a:p>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一、总体情况：</a:t>
            </a:r>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24</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户清单</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5" name="表格 4"/>
          <p:cNvGraphicFramePr>
            <a:graphicFrameLocks noGrp="1"/>
          </p:cNvGraphicFramePr>
          <p:nvPr>
            <p:custDataLst>
              <p:tags r:id="rId1"/>
            </p:custDataLst>
          </p:nvPr>
        </p:nvGraphicFramePr>
        <p:xfrm>
          <a:off x="683568" y="1059582"/>
          <a:ext cx="7746740" cy="3181349"/>
        </p:xfrm>
        <a:graphic>
          <a:graphicData uri="http://schemas.openxmlformats.org/drawingml/2006/table">
            <a:tbl>
              <a:tblPr>
                <a:tableStyleId>{5C22544A-7EE6-4342-B048-85BDC9FD1C3A}</a:tableStyleId>
              </a:tblPr>
              <a:tblGrid>
                <a:gridCol w="328008"/>
                <a:gridCol w="942954"/>
                <a:gridCol w="1012048"/>
                <a:gridCol w="1445782"/>
                <a:gridCol w="1084337"/>
                <a:gridCol w="2933611"/>
              </a:tblGrid>
              <a:tr h="489888">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序号</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债务人名称</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本金</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余额</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利息</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余额</a:t>
                      </a:r>
                      <a:endParaRPr lang="en-US" altLang="zh-CN"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截至</a:t>
                      </a:r>
                      <a:r>
                        <a:rPr lang="en-US" altLang="zh-CN"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2024</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6</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30</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日</a:t>
                      </a: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本息合计</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担保措施</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590550">
                <a:tc>
                  <a:txBody>
                    <a:bodyPr/>
                    <a:lstStyle/>
                    <a:p>
                      <a:pPr algn="ctr" rtl="0" fontAlgn="ctr"/>
                      <a:r>
                        <a:rPr lang="en-US" altLang="zh-CN" sz="1050" b="0" i="0" u="none" strike="noStrike">
                          <a:solidFill>
                            <a:schemeClr val="tx1"/>
                          </a:solidFill>
                          <a:effectLst/>
                          <a:latin typeface="微软雅黑" panose="020B0503020204020204" pitchFamily="34" charset="-122"/>
                        </a:rPr>
                        <a:t>5</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贵州恒金友贸易有限公司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19,900,874.88</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33,843,784.18</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53,744,659.06</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抵押：位于贵州省铜仁市思南镇瓮溪镇瓮溪村住宅用地抵押，面积：</a:t>
                      </a:r>
                      <a:r>
                        <a:rPr lang="en-US" altLang="zh-CN" sz="1050" b="0" i="0" u="none" strike="noStrike">
                          <a:solidFill>
                            <a:schemeClr val="tx1"/>
                          </a:solidFill>
                          <a:effectLst/>
                          <a:latin typeface="微软雅黑" panose="020B0503020204020204" pitchFamily="34" charset="-122"/>
                        </a:rPr>
                        <a:t>53.4</a:t>
                      </a:r>
                      <a:r>
                        <a:rPr lang="zh-CN" altLang="en-US" sz="1050" b="0" i="0" u="none" strike="noStrike">
                          <a:solidFill>
                            <a:schemeClr val="tx1"/>
                          </a:solidFill>
                          <a:effectLst/>
                          <a:latin typeface="微软雅黑" panose="020B0503020204020204" pitchFamily="34" charset="-122"/>
                        </a:rPr>
                        <a:t>亩；保证人：贵州科润投资有限公司提供担保</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576064">
                <a:tc>
                  <a:txBody>
                    <a:bodyPr/>
                    <a:lstStyle/>
                    <a:p>
                      <a:pPr algn="ctr" rtl="0" fontAlgn="ctr"/>
                      <a:r>
                        <a:rPr lang="en-US" altLang="zh-CN" sz="1050" b="0" i="0" u="none" strike="noStrike">
                          <a:solidFill>
                            <a:schemeClr val="tx1"/>
                          </a:solidFill>
                          <a:effectLst/>
                          <a:latin typeface="微软雅黑" panose="020B0503020204020204" pitchFamily="34" charset="-122"/>
                        </a:rPr>
                        <a:t>6</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清镇市百惠有限责任公司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15,000,000.00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7,984,777.38</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22,984,777.38</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抵押</a:t>
                      </a:r>
                      <a:r>
                        <a:rPr lang="en-US" altLang="zh-CN" sz="1050" b="0" i="0" u="none" strike="noStrike" dirty="0">
                          <a:solidFill>
                            <a:schemeClr val="tx1"/>
                          </a:solidFill>
                          <a:effectLst/>
                          <a:latin typeface="微软雅黑" panose="020B0503020204020204" pitchFamily="34" charset="-122"/>
                        </a:rPr>
                        <a:t>:</a:t>
                      </a:r>
                      <a:r>
                        <a:rPr lang="zh-CN" altLang="en-US" sz="1050" b="0" i="0" u="none" strike="noStrike" dirty="0">
                          <a:solidFill>
                            <a:schemeClr val="tx1"/>
                          </a:solidFill>
                          <a:effectLst/>
                          <a:latin typeface="微软雅黑" panose="020B0503020204020204" pitchFamily="34" charset="-122"/>
                        </a:rPr>
                        <a:t>位于贵州省贵阳市清镇市红新社区三角花园的两块商住用地抵押，总面积：</a:t>
                      </a:r>
                      <a:r>
                        <a:rPr lang="en-US" altLang="zh-CN" sz="1050" b="0" i="0" u="none" strike="noStrike" dirty="0">
                          <a:solidFill>
                            <a:schemeClr val="tx1"/>
                          </a:solidFill>
                          <a:effectLst/>
                          <a:latin typeface="微软雅黑" panose="020B0503020204020204" pitchFamily="34" charset="-122"/>
                        </a:rPr>
                        <a:t>3247㎡</a:t>
                      </a:r>
                      <a:r>
                        <a:rPr lang="zh-CN" altLang="en-US" sz="1050" b="0" i="0" u="none" strike="noStrike" dirty="0">
                          <a:solidFill>
                            <a:schemeClr val="tx1"/>
                          </a:solidFill>
                          <a:effectLst/>
                          <a:latin typeface="微软雅黑" panose="020B0503020204020204" pitchFamily="34" charset="-122"/>
                        </a:rPr>
                        <a:t>。保证人</a:t>
                      </a:r>
                      <a:r>
                        <a:rPr lang="zh-CN" altLang="en-US" sz="1050" b="0" i="0" u="none" strike="noStrike" dirty="0" smtClean="0">
                          <a:solidFill>
                            <a:schemeClr val="tx1"/>
                          </a:solidFill>
                          <a:effectLst/>
                          <a:latin typeface="微软雅黑" panose="020B0503020204020204" pitchFamily="34" charset="-122"/>
                        </a:rPr>
                        <a:t>：</a:t>
                      </a:r>
                      <a:r>
                        <a:rPr lang="en-US" altLang="zh-CN" sz="1050" b="0" i="0" u="none" strike="noStrike" dirty="0" smtClean="0">
                          <a:solidFill>
                            <a:schemeClr val="tx1"/>
                          </a:solidFill>
                          <a:effectLst/>
                          <a:latin typeface="微软雅黑" panose="020B0503020204020204" pitchFamily="34" charset="-122"/>
                        </a:rPr>
                        <a:t>2</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763190">
                <a:tc>
                  <a:txBody>
                    <a:bodyPr/>
                    <a:lstStyle/>
                    <a:p>
                      <a:pPr algn="ctr" rtl="0" fontAlgn="ctr"/>
                      <a:r>
                        <a:rPr lang="en-US" altLang="zh-CN" sz="1050" b="0" i="0" u="none" strike="noStrike">
                          <a:solidFill>
                            <a:schemeClr val="tx1"/>
                          </a:solidFill>
                          <a:effectLst/>
                          <a:latin typeface="微软雅黑" panose="020B0503020204020204" pitchFamily="34" charset="-122"/>
                        </a:rPr>
                        <a:t>7</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贵州百宜佳俊建材有限公司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19,987,696.00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10,639,820.30</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30,627,516.30</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抵押：位于贵州省贵阳市清镇市红新社区三角花园的两块商住用地抵押。分别为：清国用（</a:t>
                      </a:r>
                      <a:r>
                        <a:rPr lang="en-US" altLang="zh-CN" sz="1050" b="0" i="0" u="none" strike="noStrike">
                          <a:solidFill>
                            <a:schemeClr val="tx1"/>
                          </a:solidFill>
                          <a:effectLst/>
                          <a:latin typeface="微软雅黑" panose="020B0503020204020204" pitchFamily="34" charset="-122"/>
                        </a:rPr>
                        <a:t>2015</a:t>
                      </a:r>
                      <a:r>
                        <a:rPr lang="zh-CN" altLang="en-US" sz="1050" b="0" i="0" u="none" strike="noStrike">
                          <a:solidFill>
                            <a:schemeClr val="tx1"/>
                          </a:solidFill>
                          <a:effectLst/>
                          <a:latin typeface="微软雅黑" panose="020B0503020204020204" pitchFamily="34" charset="-122"/>
                        </a:rPr>
                        <a:t>）第</a:t>
                      </a:r>
                      <a:r>
                        <a:rPr lang="en-US" altLang="zh-CN" sz="1050" b="0" i="0" u="none" strike="noStrike">
                          <a:solidFill>
                            <a:schemeClr val="tx1"/>
                          </a:solidFill>
                          <a:effectLst/>
                          <a:latin typeface="微软雅黑" panose="020B0503020204020204" pitchFamily="34" charset="-122"/>
                        </a:rPr>
                        <a:t>XI-0898</a:t>
                      </a:r>
                      <a:r>
                        <a:rPr lang="zh-CN" altLang="en-US" sz="1050" b="0" i="0" u="none" strike="noStrike">
                          <a:solidFill>
                            <a:schemeClr val="tx1"/>
                          </a:solidFill>
                          <a:effectLst/>
                          <a:latin typeface="微软雅黑" panose="020B0503020204020204" pitchFamily="34" charset="-122"/>
                        </a:rPr>
                        <a:t>号，面积</a:t>
                      </a:r>
                      <a:r>
                        <a:rPr lang="en-US" altLang="zh-CN" sz="1050" b="0" i="0" u="none" strike="noStrike">
                          <a:solidFill>
                            <a:schemeClr val="tx1"/>
                          </a:solidFill>
                          <a:effectLst/>
                          <a:latin typeface="微软雅黑" panose="020B0503020204020204" pitchFamily="34" charset="-122"/>
                        </a:rPr>
                        <a:t>2841㎡</a:t>
                      </a:r>
                      <a:r>
                        <a:rPr lang="zh-CN" altLang="en-US" sz="1050" b="0" i="0" u="none" strike="noStrike">
                          <a:solidFill>
                            <a:schemeClr val="tx1"/>
                          </a:solidFill>
                          <a:effectLst/>
                          <a:latin typeface="微软雅黑" panose="020B0503020204020204" pitchFamily="34" charset="-122"/>
                        </a:rPr>
                        <a:t>；清国用（</a:t>
                      </a:r>
                      <a:r>
                        <a:rPr lang="en-US" altLang="zh-CN" sz="1050" b="0" i="0" u="none" strike="noStrike">
                          <a:solidFill>
                            <a:schemeClr val="tx1"/>
                          </a:solidFill>
                          <a:effectLst/>
                          <a:latin typeface="微软雅黑" panose="020B0503020204020204" pitchFamily="34" charset="-122"/>
                        </a:rPr>
                        <a:t>2015</a:t>
                      </a:r>
                      <a:r>
                        <a:rPr lang="zh-CN" altLang="en-US" sz="1050" b="0" i="0" u="none" strike="noStrike">
                          <a:solidFill>
                            <a:schemeClr val="tx1"/>
                          </a:solidFill>
                          <a:effectLst/>
                          <a:latin typeface="微软雅黑" panose="020B0503020204020204" pitchFamily="34" charset="-122"/>
                        </a:rPr>
                        <a:t>）第</a:t>
                      </a:r>
                      <a:r>
                        <a:rPr lang="en-US" altLang="zh-CN" sz="1050" b="0" i="0" u="none" strike="noStrike">
                          <a:solidFill>
                            <a:schemeClr val="tx1"/>
                          </a:solidFill>
                          <a:effectLst/>
                          <a:latin typeface="微软雅黑" panose="020B0503020204020204" pitchFamily="34" charset="-122"/>
                        </a:rPr>
                        <a:t>XI-0899</a:t>
                      </a:r>
                      <a:r>
                        <a:rPr lang="zh-CN" altLang="en-US" sz="1050" b="0" i="0" u="none" strike="noStrike">
                          <a:solidFill>
                            <a:schemeClr val="tx1"/>
                          </a:solidFill>
                          <a:effectLst/>
                          <a:latin typeface="微软雅黑" panose="020B0503020204020204" pitchFamily="34" charset="-122"/>
                        </a:rPr>
                        <a:t>号，面积</a:t>
                      </a:r>
                      <a:r>
                        <a:rPr lang="en-US" altLang="zh-CN" sz="1050" b="0" i="0" u="none" strike="noStrike">
                          <a:solidFill>
                            <a:schemeClr val="tx1"/>
                          </a:solidFill>
                          <a:effectLst/>
                          <a:latin typeface="微软雅黑" panose="020B0503020204020204" pitchFamily="34" charset="-122"/>
                        </a:rPr>
                        <a:t>1677㎡</a:t>
                      </a:r>
                      <a:r>
                        <a:rPr lang="zh-CN" altLang="en-US" sz="1050" b="0" i="0" u="none" strike="noStrike">
                          <a:solidFill>
                            <a:schemeClr val="tx1"/>
                          </a:solidFill>
                          <a:effectLst/>
                          <a:latin typeface="微软雅黑" panose="020B0503020204020204" pitchFamily="34" charset="-122"/>
                        </a:rPr>
                        <a:t>。</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761657">
                <a:tc>
                  <a:txBody>
                    <a:bodyPr/>
                    <a:lstStyle/>
                    <a:p>
                      <a:pPr algn="ctr" rtl="0" fontAlgn="ctr"/>
                      <a:r>
                        <a:rPr lang="en-US" altLang="zh-CN" sz="1050" b="0" i="0" u="none" strike="noStrike">
                          <a:solidFill>
                            <a:schemeClr val="tx1"/>
                          </a:solidFill>
                          <a:effectLst/>
                          <a:latin typeface="微软雅黑" panose="020B0503020204020204" pitchFamily="34" charset="-122"/>
                        </a:rPr>
                        <a:t>8</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长顺县益昌兴茂商贸有限公司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960,000.00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1,020,440.77</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1,980,440.77</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保证人：贵州东旭汽车销售有限公司</a:t>
                      </a:r>
                      <a:r>
                        <a:rPr lang="zh-CN" altLang="en-US" sz="1050" b="0" i="0" u="none" strike="noStrike" dirty="0" smtClean="0">
                          <a:solidFill>
                            <a:schemeClr val="tx1"/>
                          </a:solidFill>
                          <a:effectLst/>
                          <a:latin typeface="微软雅黑" panose="020B0503020204020204" pitchFamily="34" charset="-122"/>
                        </a:rPr>
                        <a:t>、</a:t>
                      </a:r>
                      <a:r>
                        <a:rPr lang="en-US" altLang="zh-CN" sz="1050" b="0" i="0" u="none" strike="noStrike" dirty="0" smtClean="0">
                          <a:solidFill>
                            <a:schemeClr val="tx1"/>
                          </a:solidFill>
                          <a:effectLst/>
                          <a:latin typeface="微软雅黑" panose="020B0503020204020204" pitchFamily="34" charset="-122"/>
                        </a:rPr>
                        <a:t>4</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07264" y="195486"/>
            <a:ext cx="6424976" cy="400110"/>
          </a:xfrm>
          <a:prstGeom prst="rect">
            <a:avLst/>
          </a:prstGeom>
        </p:spPr>
        <p:txBody>
          <a:bodyPr wrap="square">
            <a:spAutoFit/>
          </a:bodyPr>
          <a:lstStyle/>
          <a:p>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一、总体情况：</a:t>
            </a:r>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24</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户清单</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custDataLst>
              <p:tags r:id="rId1"/>
            </p:custDataLst>
          </p:nvPr>
        </p:nvGraphicFramePr>
        <p:xfrm>
          <a:off x="683568" y="987574"/>
          <a:ext cx="7716614" cy="2999049"/>
        </p:xfrm>
        <a:graphic>
          <a:graphicData uri="http://schemas.openxmlformats.org/drawingml/2006/table">
            <a:tbl>
              <a:tblPr>
                <a:tableStyleId>{5C22544A-7EE6-4342-B048-85BDC9FD1C3A}</a:tableStyleId>
              </a:tblPr>
              <a:tblGrid>
                <a:gridCol w="326732"/>
                <a:gridCol w="1041420"/>
                <a:gridCol w="864096"/>
                <a:gridCol w="1512168"/>
                <a:gridCol w="1080120"/>
                <a:gridCol w="2892078"/>
              </a:tblGrid>
              <a:tr h="551124">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序号</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债务人名称</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本金</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余额</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利息</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余额</a:t>
                      </a:r>
                      <a:endParaRPr lang="en-US" altLang="zh-CN"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截至</a:t>
                      </a:r>
                      <a:r>
                        <a:rPr lang="en-US" altLang="zh-CN"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2024</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6</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30</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日</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本息合计</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担保措施</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326265">
                <a:tc>
                  <a:txBody>
                    <a:bodyPr/>
                    <a:lstStyle/>
                    <a:p>
                      <a:pPr algn="ctr" rtl="0" fontAlgn="ctr"/>
                      <a:r>
                        <a:rPr lang="en-US" altLang="zh-CN" sz="1050" b="0" i="0" u="none" strike="noStrike">
                          <a:solidFill>
                            <a:schemeClr val="tx1"/>
                          </a:solidFill>
                          <a:effectLst/>
                          <a:latin typeface="微软雅黑" panose="020B0503020204020204" pitchFamily="34" charset="-122"/>
                        </a:rPr>
                        <a:t>9</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贵州际洲矿业开发有限公司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4,000,000.00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8,609,917.23</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12,609,917.23</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采矿权（编号：</a:t>
                      </a:r>
                      <a:r>
                        <a:rPr lang="en-US" altLang="zh-CN" sz="1050" b="0" i="0" u="none" strike="noStrike" dirty="0">
                          <a:solidFill>
                            <a:schemeClr val="tx1"/>
                          </a:solidFill>
                          <a:effectLst/>
                          <a:latin typeface="微软雅黑" panose="020B0503020204020204" pitchFamily="34" charset="-122"/>
                        </a:rPr>
                        <a:t>C5204002013067130130120)</a:t>
                      </a:r>
                      <a:r>
                        <a:rPr lang="zh-CN" altLang="en-US" sz="1050" b="0" i="0" u="none" strike="noStrike" dirty="0">
                          <a:solidFill>
                            <a:schemeClr val="tx1"/>
                          </a:solidFill>
                          <a:effectLst/>
                          <a:latin typeface="微软雅黑" panose="020B0503020204020204" pitchFamily="34" charset="-122"/>
                        </a:rPr>
                        <a:t>质押；保证人</a:t>
                      </a:r>
                      <a:r>
                        <a:rPr lang="zh-CN" altLang="en-US" sz="1050" b="0" i="0" u="none" strike="noStrike" dirty="0" smtClean="0">
                          <a:solidFill>
                            <a:schemeClr val="tx1"/>
                          </a:solidFill>
                          <a:effectLst/>
                          <a:latin typeface="微软雅黑" panose="020B0503020204020204" pitchFamily="34" charset="-122"/>
                        </a:rPr>
                        <a:t>：</a:t>
                      </a:r>
                      <a:r>
                        <a:rPr lang="en-US" altLang="zh-CN" sz="1050" b="0" i="0" u="none" strike="noStrike" dirty="0" smtClean="0">
                          <a:solidFill>
                            <a:schemeClr val="tx1"/>
                          </a:solidFill>
                          <a:effectLst/>
                          <a:latin typeface="微软雅黑" panose="020B0503020204020204" pitchFamily="34" charset="-122"/>
                        </a:rPr>
                        <a:t>2</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26265">
                <a:tc>
                  <a:txBody>
                    <a:bodyPr/>
                    <a:lstStyle/>
                    <a:p>
                      <a:pPr algn="ctr" rtl="0" fontAlgn="ctr"/>
                      <a:r>
                        <a:rPr lang="en-US" altLang="zh-CN" sz="1050" b="0" i="0" u="none" strike="noStrike">
                          <a:solidFill>
                            <a:schemeClr val="tx1"/>
                          </a:solidFill>
                          <a:effectLst/>
                          <a:latin typeface="微软雅黑" panose="020B0503020204020204" pitchFamily="34" charset="-122"/>
                        </a:rPr>
                        <a:t>10</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贵州宏雅汽车销售服务有限公司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9,990,000.00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16,592,101.54</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26,582,101.54</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保证人：贵州荣欣融资担保有限责任公司</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26265">
                <a:tc>
                  <a:txBody>
                    <a:bodyPr/>
                    <a:lstStyle/>
                    <a:p>
                      <a:pPr algn="ctr" rtl="0" fontAlgn="ctr"/>
                      <a:r>
                        <a:rPr lang="en-US" altLang="zh-CN" sz="1050" b="0" i="0" u="none" strike="noStrike">
                          <a:solidFill>
                            <a:schemeClr val="tx1"/>
                          </a:solidFill>
                          <a:effectLst/>
                          <a:latin typeface="微软雅黑" panose="020B0503020204020204" pitchFamily="34" charset="-122"/>
                        </a:rPr>
                        <a:t>11</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贵州宏宇嘉华汽车销售服务有限公司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9,890,000.00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12,287,615.68</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22,177,615.68</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保证人：贵州荣欣融资担保有限责任公司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26265">
                <a:tc>
                  <a:txBody>
                    <a:bodyPr/>
                    <a:lstStyle/>
                    <a:p>
                      <a:pPr algn="ctr" rtl="0" fontAlgn="ctr"/>
                      <a:r>
                        <a:rPr lang="en-US" altLang="zh-CN" sz="1050" b="0" i="0" u="none" strike="noStrike">
                          <a:solidFill>
                            <a:schemeClr val="tx1"/>
                          </a:solidFill>
                          <a:effectLst/>
                          <a:latin typeface="微软雅黑" panose="020B0503020204020204" pitchFamily="34" charset="-122"/>
                        </a:rPr>
                        <a:t>12</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独山诚康贸易有限公司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14,000,000.00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31,220,467.05</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45,220,467.05</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抵押：</a:t>
                      </a:r>
                      <a:r>
                        <a:rPr lang="en-US" altLang="zh-CN" sz="1050" b="0" i="0" u="none" strike="noStrike">
                          <a:solidFill>
                            <a:schemeClr val="tx1"/>
                          </a:solidFill>
                          <a:effectLst/>
                          <a:latin typeface="微软雅黑" panose="020B0503020204020204" pitchFamily="34" charset="-122"/>
                        </a:rPr>
                        <a:t>1</a:t>
                      </a:r>
                      <a:r>
                        <a:rPr lang="zh-CN" altLang="en-US" sz="1050" b="0" i="0" u="none" strike="noStrike">
                          <a:solidFill>
                            <a:schemeClr val="tx1"/>
                          </a:solidFill>
                          <a:effectLst/>
                          <a:latin typeface="微软雅黑" panose="020B0503020204020204" pitchFamily="34" charset="-122"/>
                        </a:rPr>
                        <a:t>、位于四川通江县诺江镇石牛嘴新区的商业用房（通江</a:t>
                      </a:r>
                      <a:r>
                        <a:rPr lang="en-US" altLang="zh-CN" sz="1050" b="0" i="0" u="none" strike="noStrike">
                          <a:solidFill>
                            <a:schemeClr val="tx1"/>
                          </a:solidFill>
                          <a:effectLst/>
                          <a:latin typeface="微软雅黑" panose="020B0503020204020204" pitchFamily="34" charset="-122"/>
                        </a:rPr>
                        <a:t>1</a:t>
                      </a:r>
                      <a:r>
                        <a:rPr lang="zh-CN" altLang="en-US" sz="1050" b="0" i="0" u="none" strike="noStrike">
                          <a:solidFill>
                            <a:schemeClr val="tx1"/>
                          </a:solidFill>
                          <a:effectLst/>
                          <a:latin typeface="微软雅黑" panose="020B0503020204020204" pitchFamily="34" charset="-122"/>
                        </a:rPr>
                        <a:t>号酒店</a:t>
                      </a:r>
                      <a:r>
                        <a:rPr lang="en-US" altLang="zh-CN" sz="1050" b="0" i="0" u="none" strike="noStrike">
                          <a:solidFill>
                            <a:schemeClr val="tx1"/>
                          </a:solidFill>
                          <a:effectLst/>
                          <a:latin typeface="微软雅黑" panose="020B0503020204020204" pitchFamily="34" charset="-122"/>
                        </a:rPr>
                        <a:t>29</a:t>
                      </a:r>
                      <a:r>
                        <a:rPr lang="zh-CN" altLang="en-US" sz="1050" b="0" i="0" u="none" strike="noStrike">
                          <a:solidFill>
                            <a:schemeClr val="tx1"/>
                          </a:solidFill>
                          <a:effectLst/>
                          <a:latin typeface="微软雅黑" panose="020B0503020204020204" pitchFamily="34" charset="-122"/>
                        </a:rPr>
                        <a:t>层）抵押，面积</a:t>
                      </a:r>
                      <a:r>
                        <a:rPr lang="en-US" altLang="zh-CN" sz="1050" b="0" i="0" u="none" strike="noStrike">
                          <a:solidFill>
                            <a:schemeClr val="tx1"/>
                          </a:solidFill>
                          <a:effectLst/>
                          <a:latin typeface="微软雅黑" panose="020B0503020204020204" pitchFamily="34" charset="-122"/>
                        </a:rPr>
                        <a:t>1260.93㎡</a:t>
                      </a:r>
                      <a:r>
                        <a:rPr lang="zh-CN" altLang="en-US" sz="1050" b="0" i="0" u="none" strike="noStrike">
                          <a:solidFill>
                            <a:schemeClr val="tx1"/>
                          </a:solidFill>
                          <a:effectLst/>
                          <a:latin typeface="微软雅黑" panose="020B0503020204020204" pitchFamily="34" charset="-122"/>
                        </a:rPr>
                        <a:t>；</a:t>
                      </a:r>
                      <a:r>
                        <a:rPr lang="en-US" altLang="zh-CN" sz="1050" b="0" i="0" u="none" strike="noStrike">
                          <a:solidFill>
                            <a:schemeClr val="tx1"/>
                          </a:solidFill>
                          <a:effectLst/>
                          <a:latin typeface="微软雅黑" panose="020B0503020204020204" pitchFamily="34" charset="-122"/>
                        </a:rPr>
                        <a:t>2</a:t>
                      </a:r>
                      <a:r>
                        <a:rPr lang="zh-CN" altLang="en-US" sz="1050" b="0" i="0" u="none" strike="noStrike">
                          <a:solidFill>
                            <a:schemeClr val="tx1"/>
                          </a:solidFill>
                          <a:effectLst/>
                          <a:latin typeface="微软雅黑" panose="020B0503020204020204" pitchFamily="34" charset="-122"/>
                        </a:rPr>
                        <a:t>、位于四川通江县诺江镇石牛嘴新区的商业用房（通江</a:t>
                      </a:r>
                      <a:r>
                        <a:rPr lang="en-US" altLang="zh-CN" sz="1050" b="0" i="0" u="none" strike="noStrike">
                          <a:solidFill>
                            <a:schemeClr val="tx1"/>
                          </a:solidFill>
                          <a:effectLst/>
                          <a:latin typeface="微软雅黑" panose="020B0503020204020204" pitchFamily="34" charset="-122"/>
                        </a:rPr>
                        <a:t>1</a:t>
                      </a:r>
                      <a:r>
                        <a:rPr lang="zh-CN" altLang="en-US" sz="1050" b="0" i="0" u="none" strike="noStrike">
                          <a:solidFill>
                            <a:schemeClr val="tx1"/>
                          </a:solidFill>
                          <a:effectLst/>
                          <a:latin typeface="微软雅黑" panose="020B0503020204020204" pitchFamily="34" charset="-122"/>
                        </a:rPr>
                        <a:t>号酒店</a:t>
                      </a:r>
                      <a:r>
                        <a:rPr lang="en-US" altLang="zh-CN" sz="1050" b="0" i="0" u="none" strike="noStrike">
                          <a:solidFill>
                            <a:schemeClr val="tx1"/>
                          </a:solidFill>
                          <a:effectLst/>
                          <a:latin typeface="微软雅黑" panose="020B0503020204020204" pitchFamily="34" charset="-122"/>
                        </a:rPr>
                        <a:t>1</a:t>
                      </a:r>
                      <a:r>
                        <a:rPr lang="zh-CN" altLang="en-US" sz="1050" b="0" i="0" u="none" strike="noStrike">
                          <a:solidFill>
                            <a:schemeClr val="tx1"/>
                          </a:solidFill>
                          <a:effectLst/>
                          <a:latin typeface="微软雅黑" panose="020B0503020204020204" pitchFamily="34" charset="-122"/>
                        </a:rPr>
                        <a:t>层</a:t>
                      </a:r>
                      <a:r>
                        <a:rPr lang="en-US" altLang="zh-CN" sz="1050" b="0" i="0" u="none" strike="noStrike">
                          <a:solidFill>
                            <a:schemeClr val="tx1"/>
                          </a:solidFill>
                          <a:effectLst/>
                          <a:latin typeface="微软雅黑" panose="020B0503020204020204" pitchFamily="34" charset="-122"/>
                        </a:rPr>
                        <a:t>6</a:t>
                      </a:r>
                      <a:r>
                        <a:rPr lang="zh-CN" altLang="en-US" sz="1050" b="0" i="0" u="none" strike="noStrike">
                          <a:solidFill>
                            <a:schemeClr val="tx1"/>
                          </a:solidFill>
                          <a:effectLst/>
                          <a:latin typeface="微软雅黑" panose="020B0503020204020204" pitchFamily="34" charset="-122"/>
                        </a:rPr>
                        <a:t>个门面）抵押，面积</a:t>
                      </a:r>
                      <a:r>
                        <a:rPr lang="en-US" altLang="zh-CN" sz="1050" b="0" i="0" u="none" strike="noStrike">
                          <a:solidFill>
                            <a:schemeClr val="tx1"/>
                          </a:solidFill>
                          <a:effectLst/>
                          <a:latin typeface="微软雅黑" panose="020B0503020204020204" pitchFamily="34" charset="-122"/>
                        </a:rPr>
                        <a:t>308.86㎡</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26265">
                <a:tc>
                  <a:txBody>
                    <a:bodyPr/>
                    <a:lstStyle/>
                    <a:p>
                      <a:pPr algn="ctr" rtl="0" fontAlgn="ctr"/>
                      <a:r>
                        <a:rPr lang="en-US" altLang="zh-CN" sz="1050" b="0" i="0" u="none" strike="noStrike">
                          <a:solidFill>
                            <a:schemeClr val="tx1"/>
                          </a:solidFill>
                          <a:effectLst/>
                          <a:latin typeface="微软雅黑" panose="020B0503020204020204" pitchFamily="34" charset="-122"/>
                        </a:rPr>
                        <a:t>13</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独山健翔教体设备有限公司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9,000,000.00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17,557,247.84</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26,557,247.84</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抵押：位于四川通江县诺江镇石牛嘴新区的商业用房（通江</a:t>
                      </a:r>
                      <a:r>
                        <a:rPr lang="en-US" altLang="zh-CN" sz="1050" b="0" i="0" u="none" strike="noStrike" dirty="0">
                          <a:solidFill>
                            <a:schemeClr val="tx1"/>
                          </a:solidFill>
                          <a:effectLst/>
                          <a:latin typeface="微软雅黑" panose="020B0503020204020204" pitchFamily="34" charset="-122"/>
                        </a:rPr>
                        <a:t>1</a:t>
                      </a:r>
                      <a:r>
                        <a:rPr lang="zh-CN" altLang="en-US" sz="1050" b="0" i="0" u="none" strike="noStrike" dirty="0">
                          <a:solidFill>
                            <a:schemeClr val="tx1"/>
                          </a:solidFill>
                          <a:effectLst/>
                          <a:latin typeface="微软雅黑" panose="020B0503020204020204" pitchFamily="34" charset="-122"/>
                        </a:rPr>
                        <a:t>号酒店</a:t>
                      </a:r>
                      <a:r>
                        <a:rPr lang="en-US" altLang="zh-CN" sz="1050" b="0" i="0" u="none" strike="noStrike" dirty="0">
                          <a:solidFill>
                            <a:schemeClr val="tx1"/>
                          </a:solidFill>
                          <a:effectLst/>
                          <a:latin typeface="微软雅黑" panose="020B0503020204020204" pitchFamily="34" charset="-122"/>
                        </a:rPr>
                        <a:t>22</a:t>
                      </a:r>
                      <a:r>
                        <a:rPr lang="zh-CN" altLang="en-US" sz="1050" b="0" i="0" u="none" strike="noStrike" dirty="0">
                          <a:solidFill>
                            <a:schemeClr val="tx1"/>
                          </a:solidFill>
                          <a:effectLst/>
                          <a:latin typeface="微软雅黑" panose="020B0503020204020204" pitchFamily="34" charset="-122"/>
                        </a:rPr>
                        <a:t>、</a:t>
                      </a:r>
                      <a:r>
                        <a:rPr lang="en-US" altLang="zh-CN" sz="1050" b="0" i="0" u="none" strike="noStrike" dirty="0">
                          <a:solidFill>
                            <a:schemeClr val="tx1"/>
                          </a:solidFill>
                          <a:effectLst/>
                          <a:latin typeface="微软雅黑" panose="020B0503020204020204" pitchFamily="34" charset="-122"/>
                        </a:rPr>
                        <a:t>23</a:t>
                      </a:r>
                      <a:r>
                        <a:rPr lang="zh-CN" altLang="en-US" sz="1050" b="0" i="0" u="none" strike="noStrike" dirty="0">
                          <a:solidFill>
                            <a:schemeClr val="tx1"/>
                          </a:solidFill>
                          <a:effectLst/>
                          <a:latin typeface="微软雅黑" panose="020B0503020204020204" pitchFamily="34" charset="-122"/>
                        </a:rPr>
                        <a:t>层）抵押，面积</a:t>
                      </a:r>
                      <a:r>
                        <a:rPr lang="en-US" altLang="zh-CN" sz="1050" b="0" i="0" u="none" strike="noStrike" dirty="0">
                          <a:solidFill>
                            <a:schemeClr val="tx1"/>
                          </a:solidFill>
                          <a:effectLst/>
                          <a:latin typeface="微软雅黑" panose="020B0503020204020204" pitchFamily="34" charset="-122"/>
                        </a:rPr>
                        <a:t>2521.86㎡㎡</a:t>
                      </a:r>
                      <a:endParaRPr lang="en-US" altLang="zh-CN"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07264" y="195486"/>
            <a:ext cx="6424976" cy="400110"/>
          </a:xfrm>
          <a:prstGeom prst="rect">
            <a:avLst/>
          </a:prstGeom>
        </p:spPr>
        <p:txBody>
          <a:bodyPr wrap="square">
            <a:spAutoFit/>
          </a:bodyPr>
          <a:lstStyle/>
          <a:p>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一、总体情况：</a:t>
            </a:r>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24</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户清单</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custDataLst>
              <p:tags r:id="rId1"/>
            </p:custDataLst>
          </p:nvPr>
        </p:nvGraphicFramePr>
        <p:xfrm>
          <a:off x="683568" y="843558"/>
          <a:ext cx="7920880" cy="3428975"/>
        </p:xfrm>
        <a:graphic>
          <a:graphicData uri="http://schemas.openxmlformats.org/drawingml/2006/table">
            <a:tbl>
              <a:tblPr>
                <a:tableStyleId>{5C22544A-7EE6-4342-B048-85BDC9FD1C3A}</a:tableStyleId>
              </a:tblPr>
              <a:tblGrid>
                <a:gridCol w="326732"/>
                <a:gridCol w="897404"/>
                <a:gridCol w="936104"/>
                <a:gridCol w="1368152"/>
                <a:gridCol w="936104"/>
                <a:gridCol w="3456384"/>
              </a:tblGrid>
              <a:tr h="551124">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序号</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债务人名称</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本金</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余额</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利息</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余额</a:t>
                      </a:r>
                      <a:endParaRPr lang="en-US" altLang="zh-CN"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截至</a:t>
                      </a:r>
                      <a:r>
                        <a:rPr lang="en-US" altLang="zh-CN"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2024</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6</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30</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日</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本息合计</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担保措施</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384980">
                <a:tc>
                  <a:txBody>
                    <a:bodyPr/>
                    <a:lstStyle/>
                    <a:p>
                      <a:pPr algn="ctr" rtl="0" fontAlgn="ctr"/>
                      <a:r>
                        <a:rPr lang="en-US" altLang="zh-CN" sz="1050" b="0" i="0" u="none" strike="noStrike" dirty="0">
                          <a:solidFill>
                            <a:schemeClr val="tx1"/>
                          </a:solidFill>
                          <a:effectLst/>
                          <a:latin typeface="微软雅黑" panose="020B0503020204020204" pitchFamily="34" charset="-122"/>
                        </a:rPr>
                        <a:t>14</a:t>
                      </a:r>
                      <a:endParaRPr lang="en-US" altLang="zh-CN"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独山县伟达大酒店</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9,990,000.00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18,721,048.13</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28,711,048.13</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抵押：位于麻万镇经济开发区（石牛村中学组）的两处商业用房抵押，面积</a:t>
                      </a:r>
                      <a:r>
                        <a:rPr lang="en-US" altLang="zh-CN" sz="1050" b="0" i="0" u="none" strike="noStrike" dirty="0">
                          <a:solidFill>
                            <a:schemeClr val="tx1"/>
                          </a:solidFill>
                          <a:effectLst/>
                          <a:latin typeface="微软雅黑" panose="020B0503020204020204" pitchFamily="34" charset="-122"/>
                        </a:rPr>
                        <a:t>4751.5㎡</a:t>
                      </a:r>
                      <a:r>
                        <a:rPr lang="zh-CN" altLang="en-US" sz="1050" b="0" i="0" u="none" strike="noStrike" dirty="0">
                          <a:solidFill>
                            <a:schemeClr val="tx1"/>
                          </a:solidFill>
                          <a:effectLst/>
                          <a:latin typeface="微软雅黑" panose="020B0503020204020204" pitchFamily="34" charset="-122"/>
                        </a:rPr>
                        <a:t>；保证人</a:t>
                      </a:r>
                      <a:r>
                        <a:rPr lang="en-US" altLang="zh-CN" sz="1050" b="0" i="0" u="none" strike="noStrike" dirty="0" smtClean="0">
                          <a:solidFill>
                            <a:schemeClr val="tx1"/>
                          </a:solidFill>
                          <a:effectLst/>
                          <a:latin typeface="微软雅黑" panose="020B0503020204020204" pitchFamily="34" charset="-122"/>
                        </a:rPr>
                        <a:t>:1</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60040">
                <a:tc>
                  <a:txBody>
                    <a:bodyPr/>
                    <a:lstStyle/>
                    <a:p>
                      <a:pPr algn="ctr" rtl="0" fontAlgn="ctr"/>
                      <a:r>
                        <a:rPr lang="en-US" altLang="zh-CN" sz="1050" b="0" i="0" u="none" strike="noStrike">
                          <a:solidFill>
                            <a:schemeClr val="tx1"/>
                          </a:solidFill>
                          <a:effectLst/>
                          <a:latin typeface="微软雅黑" panose="020B0503020204020204" pitchFamily="34" charset="-122"/>
                        </a:rPr>
                        <a:t>15</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独山县伟达进口汽车修理厂</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5,000,000.00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8,370,188.88</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13,370,188.88</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抵押：位于独山县经济开发区的商业用地抵押，面积</a:t>
                      </a:r>
                      <a:r>
                        <a:rPr lang="en-US" altLang="zh-CN" sz="1050" b="0" i="0" u="none" strike="noStrike">
                          <a:solidFill>
                            <a:schemeClr val="tx1"/>
                          </a:solidFill>
                          <a:effectLst/>
                          <a:latin typeface="微软雅黑" panose="020B0503020204020204" pitchFamily="34" charset="-122"/>
                        </a:rPr>
                        <a:t>6.56</a:t>
                      </a:r>
                      <a:r>
                        <a:rPr lang="zh-CN" altLang="en-US" sz="1050" b="0" i="0" u="none" strike="noStrike">
                          <a:solidFill>
                            <a:schemeClr val="tx1"/>
                          </a:solidFill>
                          <a:effectLst/>
                          <a:latin typeface="微软雅黑" panose="020B0503020204020204" pitchFamily="34" charset="-122"/>
                        </a:rPr>
                        <a:t>亩</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504056">
                <a:tc>
                  <a:txBody>
                    <a:bodyPr/>
                    <a:lstStyle/>
                    <a:p>
                      <a:pPr algn="ctr" rtl="0" fontAlgn="ctr"/>
                      <a:r>
                        <a:rPr lang="en-US" altLang="zh-CN" sz="1050" b="0" i="0" u="none" strike="noStrike">
                          <a:solidFill>
                            <a:schemeClr val="tx1"/>
                          </a:solidFill>
                          <a:effectLst/>
                          <a:latin typeface="微软雅黑" panose="020B0503020204020204" pitchFamily="34" charset="-122"/>
                        </a:rPr>
                        <a:t>16</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独山县伟达农业科技有限责任公司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4,990,000.00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4,770,327.87</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9,760,327.87</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保证人：独山县伟达大酒店、独山县伟达进口汽车修理厂</a:t>
                      </a:r>
                      <a:r>
                        <a:rPr lang="zh-CN" altLang="en-US" sz="1050" b="0" i="0" u="none" strike="noStrike" dirty="0" smtClean="0">
                          <a:solidFill>
                            <a:schemeClr val="tx1"/>
                          </a:solidFill>
                          <a:effectLst/>
                          <a:latin typeface="微软雅黑" panose="020B0503020204020204" pitchFamily="34" charset="-122"/>
                        </a:rPr>
                        <a:t>、</a:t>
                      </a:r>
                      <a:r>
                        <a:rPr lang="en-US" altLang="zh-CN" sz="1050" b="0" i="0" u="none" strike="noStrike" dirty="0" smtClean="0">
                          <a:solidFill>
                            <a:schemeClr val="tx1"/>
                          </a:solidFill>
                          <a:effectLst/>
                          <a:latin typeface="微软雅黑" panose="020B0503020204020204" pitchFamily="34" charset="-122"/>
                        </a:rPr>
                        <a:t>2</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26265">
                <a:tc>
                  <a:txBody>
                    <a:bodyPr/>
                    <a:lstStyle/>
                    <a:p>
                      <a:pPr algn="ctr" rtl="0" fontAlgn="ctr"/>
                      <a:r>
                        <a:rPr lang="en-US" altLang="zh-CN" sz="1050" b="0" i="0" u="none" strike="noStrike">
                          <a:solidFill>
                            <a:schemeClr val="tx1"/>
                          </a:solidFill>
                          <a:effectLst/>
                          <a:latin typeface="微软雅黑" panose="020B0503020204020204" pitchFamily="34" charset="-122"/>
                        </a:rPr>
                        <a:t>17</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贵州德马变频电机研发制造有限公司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26,544,200.00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55,894,654.28</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82,438,854.28</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抵押：位于独山县经济开发区世纪大道东侧的两块工业用地抵押，面积</a:t>
                      </a:r>
                      <a:r>
                        <a:rPr lang="en-US" altLang="zh-CN" sz="1050" b="0" i="0" u="none" strike="noStrike" dirty="0">
                          <a:solidFill>
                            <a:schemeClr val="tx1"/>
                          </a:solidFill>
                          <a:effectLst/>
                          <a:latin typeface="微软雅黑" panose="020B0503020204020204" pitchFamily="34" charset="-122"/>
                        </a:rPr>
                        <a:t>133328.03㎡</a:t>
                      </a:r>
                      <a:r>
                        <a:rPr lang="zh-CN" altLang="en-US" sz="1050" b="0" i="0" u="none" strike="noStrike" dirty="0">
                          <a:solidFill>
                            <a:schemeClr val="tx1"/>
                          </a:solidFill>
                          <a:effectLst/>
                          <a:latin typeface="微软雅黑" panose="020B0503020204020204" pitchFamily="34" charset="-122"/>
                        </a:rPr>
                        <a:t>（</a:t>
                      </a:r>
                      <a:r>
                        <a:rPr lang="en-US" altLang="zh-CN" sz="1050" b="0" i="0" u="none" strike="noStrike" dirty="0">
                          <a:solidFill>
                            <a:schemeClr val="tx1"/>
                          </a:solidFill>
                          <a:effectLst/>
                          <a:latin typeface="微软雅黑" panose="020B0503020204020204" pitchFamily="34" charset="-122"/>
                        </a:rPr>
                        <a:t>199.99</a:t>
                      </a:r>
                      <a:r>
                        <a:rPr lang="zh-CN" altLang="en-US" sz="1050" b="0" i="0" u="none" strike="noStrike" dirty="0">
                          <a:solidFill>
                            <a:schemeClr val="tx1"/>
                          </a:solidFill>
                          <a:effectLst/>
                          <a:latin typeface="微软雅黑" panose="020B0503020204020204" pitchFamily="34" charset="-122"/>
                        </a:rPr>
                        <a:t>亩）；保证人：四川庭驰科技集团有限公司</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26265">
                <a:tc>
                  <a:txBody>
                    <a:bodyPr/>
                    <a:lstStyle/>
                    <a:p>
                      <a:pPr algn="ctr" rtl="0" fontAlgn="ctr"/>
                      <a:r>
                        <a:rPr lang="en-US" altLang="zh-CN" sz="1050" b="0" i="0" u="none" strike="noStrike">
                          <a:solidFill>
                            <a:schemeClr val="tx1"/>
                          </a:solidFill>
                          <a:effectLst/>
                          <a:latin typeface="微软雅黑" panose="020B0503020204020204" pitchFamily="34" charset="-122"/>
                        </a:rPr>
                        <a:t>18</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贵阳金实农业科技开发有限公司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800,000.00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986,569.79</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1,786,569.79</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zh-CN" altLang="en-US" sz="1050" b="0" i="0" u="none" strike="noStrike" kern="1200" dirty="0">
                          <a:solidFill>
                            <a:schemeClr val="tx1"/>
                          </a:solidFill>
                          <a:effectLst/>
                          <a:latin typeface="微软雅黑" panose="020B0503020204020204" pitchFamily="34" charset="-122"/>
                          <a:ea typeface="+mn-ea"/>
                          <a:cs typeface="+mn-cs"/>
                        </a:rPr>
                        <a:t>抵押：</a:t>
                      </a:r>
                      <a:r>
                        <a:rPr lang="zh-CN" altLang="en-US" sz="1050" b="0" i="0" u="none" strike="noStrike" kern="1200" dirty="0" smtClean="0">
                          <a:solidFill>
                            <a:schemeClr val="tx1"/>
                          </a:solidFill>
                          <a:effectLst/>
                          <a:latin typeface="微软雅黑" panose="020B0503020204020204" pitchFamily="34" charset="-122"/>
                          <a:ea typeface="+mn-ea"/>
                          <a:cs typeface="+mn-cs"/>
                        </a:rPr>
                        <a:t>位于</a:t>
                      </a:r>
                      <a:r>
                        <a:rPr lang="zh-CN" altLang="zh-CN" sz="1050" b="0" i="0" u="none" strike="noStrike" kern="1200" dirty="0" smtClean="0">
                          <a:solidFill>
                            <a:schemeClr val="tx1"/>
                          </a:solidFill>
                          <a:effectLst/>
                          <a:latin typeface="微软雅黑" panose="020B0503020204020204" pitchFamily="34" charset="-122"/>
                          <a:ea typeface="+mn-ea"/>
                          <a:cs typeface="+mn-cs"/>
                        </a:rPr>
                        <a:t>贵州省</a:t>
                      </a:r>
                      <a:r>
                        <a:rPr lang="zh-CN" altLang="en-US" sz="1050" b="0" i="0" u="none" strike="noStrike" kern="1200" dirty="0" smtClean="0">
                          <a:solidFill>
                            <a:schemeClr val="tx1"/>
                          </a:solidFill>
                          <a:effectLst/>
                          <a:latin typeface="微软雅黑" panose="020B0503020204020204" pitchFamily="34" charset="-122"/>
                          <a:ea typeface="+mn-ea"/>
                          <a:cs typeface="+mn-cs"/>
                        </a:rPr>
                        <a:t>毕节市</a:t>
                      </a:r>
                      <a:r>
                        <a:rPr lang="zh-CN" altLang="zh-CN" sz="1050" b="0" i="0" u="none" strike="noStrike" kern="1200" dirty="0" smtClean="0">
                          <a:solidFill>
                            <a:schemeClr val="tx1"/>
                          </a:solidFill>
                          <a:effectLst/>
                          <a:latin typeface="微软雅黑" panose="020B0503020204020204" pitchFamily="34" charset="-122"/>
                          <a:ea typeface="+mn-ea"/>
                          <a:cs typeface="+mn-cs"/>
                        </a:rPr>
                        <a:t>黔西</a:t>
                      </a:r>
                      <a:r>
                        <a:rPr lang="zh-CN" altLang="en-US" sz="1050" b="0" i="0" u="none" strike="noStrike" kern="1200" dirty="0" smtClean="0">
                          <a:solidFill>
                            <a:schemeClr val="tx1"/>
                          </a:solidFill>
                          <a:effectLst/>
                          <a:latin typeface="微软雅黑" panose="020B0503020204020204" pitchFamily="34" charset="-122"/>
                          <a:ea typeface="+mn-ea"/>
                          <a:cs typeface="+mn-cs"/>
                        </a:rPr>
                        <a:t>市黔金路</a:t>
                      </a:r>
                      <a:r>
                        <a:rPr lang="en-US" altLang="zh-CN" sz="1050" b="0" i="0" u="none" strike="noStrike" kern="1200" dirty="0" smtClean="0">
                          <a:solidFill>
                            <a:schemeClr val="tx1"/>
                          </a:solidFill>
                          <a:effectLst/>
                          <a:latin typeface="微软雅黑" panose="020B0503020204020204" pitchFamily="34" charset="-122"/>
                          <a:ea typeface="+mn-ea"/>
                          <a:cs typeface="+mn-cs"/>
                        </a:rPr>
                        <a:t>599</a:t>
                      </a:r>
                      <a:r>
                        <a:rPr lang="zh-CN" altLang="en-US" sz="1050" b="0" i="0" u="none" strike="noStrike" kern="1200" dirty="0" smtClean="0">
                          <a:solidFill>
                            <a:schemeClr val="tx1"/>
                          </a:solidFill>
                          <a:effectLst/>
                          <a:latin typeface="微软雅黑" panose="020B0503020204020204" pitchFamily="34" charset="-122"/>
                          <a:ea typeface="+mn-ea"/>
                          <a:cs typeface="+mn-cs"/>
                        </a:rPr>
                        <a:t>号</a:t>
                      </a:r>
                      <a:r>
                        <a:rPr lang="zh-CN" altLang="zh-CN" sz="1050" b="0" i="0" u="none" strike="noStrike" kern="1200" dirty="0" smtClean="0">
                          <a:solidFill>
                            <a:schemeClr val="tx1"/>
                          </a:solidFill>
                          <a:effectLst/>
                          <a:latin typeface="微软雅黑" panose="020B0503020204020204" pitchFamily="34" charset="-122"/>
                          <a:ea typeface="+mn-ea"/>
                          <a:cs typeface="+mn-cs"/>
                        </a:rPr>
                        <a:t>万丰国际商贸城</a:t>
                      </a:r>
                      <a:r>
                        <a:rPr lang="en-US" altLang="zh-CN" sz="1050" b="0" i="0" u="none" strike="noStrike" kern="1200" dirty="0" smtClean="0">
                          <a:solidFill>
                            <a:schemeClr val="tx1"/>
                          </a:solidFill>
                          <a:effectLst/>
                          <a:latin typeface="微软雅黑" panose="020B0503020204020204" pitchFamily="34" charset="-122"/>
                          <a:ea typeface="+mn-ea"/>
                          <a:cs typeface="+mn-cs"/>
                        </a:rPr>
                        <a:t>A5</a:t>
                      </a:r>
                      <a:r>
                        <a:rPr lang="zh-CN" altLang="en-US" sz="1050" b="0" i="0" u="none" strike="noStrike" kern="1200" dirty="0">
                          <a:solidFill>
                            <a:schemeClr val="tx1"/>
                          </a:solidFill>
                          <a:effectLst/>
                          <a:latin typeface="微软雅黑" panose="020B0503020204020204" pitchFamily="34" charset="-122"/>
                          <a:ea typeface="+mn-ea"/>
                          <a:cs typeface="+mn-cs"/>
                        </a:rPr>
                        <a:t>幢</a:t>
                      </a:r>
                      <a:r>
                        <a:rPr lang="en-US" altLang="zh-CN" sz="1050" b="0" i="0" u="none" strike="noStrike" dirty="0">
                          <a:solidFill>
                            <a:schemeClr val="tx1"/>
                          </a:solidFill>
                          <a:effectLst/>
                          <a:latin typeface="微软雅黑" panose="020B0503020204020204" pitchFamily="34" charset="-122"/>
                        </a:rPr>
                        <a:t>1</a:t>
                      </a:r>
                      <a:r>
                        <a:rPr lang="zh-CN" altLang="en-US" sz="1050" b="0" i="0" u="none" strike="noStrike" dirty="0">
                          <a:solidFill>
                            <a:schemeClr val="tx1"/>
                          </a:solidFill>
                          <a:effectLst/>
                          <a:latin typeface="微软雅黑" panose="020B0503020204020204" pitchFamily="34" charset="-122"/>
                        </a:rPr>
                        <a:t>单元</a:t>
                      </a:r>
                      <a:r>
                        <a:rPr lang="en-US" altLang="zh-CN" sz="1050" b="0" i="0" u="none" strike="noStrike" dirty="0">
                          <a:solidFill>
                            <a:schemeClr val="tx1"/>
                          </a:solidFill>
                          <a:effectLst/>
                          <a:latin typeface="微软雅黑" panose="020B0503020204020204" pitchFamily="34" charset="-122"/>
                        </a:rPr>
                        <a:t>2</a:t>
                      </a:r>
                      <a:r>
                        <a:rPr lang="zh-CN" altLang="en-US" sz="1050" b="0" i="0" u="none" strike="noStrike" dirty="0">
                          <a:solidFill>
                            <a:schemeClr val="tx1"/>
                          </a:solidFill>
                          <a:effectLst/>
                          <a:latin typeface="微软雅黑" panose="020B0503020204020204" pitchFamily="34" charset="-122"/>
                        </a:rPr>
                        <a:t>层</a:t>
                      </a:r>
                      <a:r>
                        <a:rPr lang="en-US" altLang="zh-CN" sz="1050" b="0" i="0" u="none" strike="noStrike" dirty="0">
                          <a:solidFill>
                            <a:schemeClr val="tx1"/>
                          </a:solidFill>
                          <a:effectLst/>
                          <a:latin typeface="微软雅黑" panose="020B0503020204020204" pitchFamily="34" charset="-122"/>
                        </a:rPr>
                        <a:t>18</a:t>
                      </a:r>
                      <a:r>
                        <a:rPr lang="zh-CN" altLang="en-US" sz="1050" b="0" i="0" u="none" strike="noStrike" dirty="0">
                          <a:solidFill>
                            <a:schemeClr val="tx1"/>
                          </a:solidFill>
                          <a:effectLst/>
                          <a:latin typeface="微软雅黑" panose="020B0503020204020204" pitchFamily="34" charset="-122"/>
                        </a:rPr>
                        <a:t>号、</a:t>
                      </a:r>
                      <a:r>
                        <a:rPr lang="en-US" altLang="zh-CN" sz="1050" b="0" i="0" u="none" strike="noStrike" dirty="0">
                          <a:solidFill>
                            <a:schemeClr val="tx1"/>
                          </a:solidFill>
                          <a:effectLst/>
                          <a:latin typeface="微软雅黑" panose="020B0503020204020204" pitchFamily="34" charset="-122"/>
                        </a:rPr>
                        <a:t>19</a:t>
                      </a:r>
                      <a:r>
                        <a:rPr lang="zh-CN" altLang="en-US" sz="1050" b="0" i="0" u="none" strike="noStrike" dirty="0">
                          <a:solidFill>
                            <a:schemeClr val="tx1"/>
                          </a:solidFill>
                          <a:effectLst/>
                          <a:latin typeface="微软雅黑" panose="020B0503020204020204" pitchFamily="34" charset="-122"/>
                        </a:rPr>
                        <a:t>号商业用房抵押，面积</a:t>
                      </a:r>
                      <a:r>
                        <a:rPr lang="en-US" altLang="zh-CN" sz="1050" b="0" i="0" u="none" strike="noStrike" dirty="0">
                          <a:solidFill>
                            <a:schemeClr val="tx1"/>
                          </a:solidFill>
                          <a:effectLst/>
                          <a:latin typeface="微软雅黑" panose="020B0503020204020204" pitchFamily="34" charset="-122"/>
                        </a:rPr>
                        <a:t>105.26㎡</a:t>
                      </a:r>
                      <a:r>
                        <a:rPr lang="zh-CN" altLang="en-US" sz="1050" b="0" i="0" u="none" strike="noStrike" dirty="0">
                          <a:solidFill>
                            <a:schemeClr val="tx1"/>
                          </a:solidFill>
                          <a:effectLst/>
                          <a:latin typeface="微软雅黑" panose="020B0503020204020204" pitchFamily="34" charset="-122"/>
                        </a:rPr>
                        <a:t>；保证人</a:t>
                      </a:r>
                      <a:r>
                        <a:rPr lang="zh-CN" altLang="en-US" sz="1050" b="0" i="0" u="none" strike="noStrike" dirty="0" smtClean="0">
                          <a:solidFill>
                            <a:schemeClr val="tx1"/>
                          </a:solidFill>
                          <a:effectLst/>
                          <a:latin typeface="微软雅黑" panose="020B0503020204020204" pitchFamily="34" charset="-122"/>
                        </a:rPr>
                        <a:t>：贵州</a:t>
                      </a:r>
                      <a:r>
                        <a:rPr lang="zh-CN" altLang="en-US" sz="1050" b="0" i="0" u="none" strike="noStrike" dirty="0">
                          <a:solidFill>
                            <a:schemeClr val="tx1"/>
                          </a:solidFill>
                          <a:effectLst/>
                          <a:latin typeface="微软雅黑" panose="020B0503020204020204" pitchFamily="34" charset="-122"/>
                        </a:rPr>
                        <a:t>恒昌益商贸</a:t>
                      </a:r>
                      <a:r>
                        <a:rPr lang="zh-CN" altLang="en-US" sz="1050" b="0" i="0" u="none" strike="noStrike" dirty="0" smtClean="0">
                          <a:solidFill>
                            <a:schemeClr val="tx1"/>
                          </a:solidFill>
                          <a:effectLst/>
                          <a:latin typeface="微软雅黑" panose="020B0503020204020204" pitchFamily="34" charset="-122"/>
                        </a:rPr>
                        <a:t>有限公司、</a:t>
                      </a:r>
                      <a:r>
                        <a:rPr lang="en-US" altLang="zh-CN" sz="1050" b="0" i="0" u="none" strike="noStrike" dirty="0" smtClean="0">
                          <a:solidFill>
                            <a:schemeClr val="tx1"/>
                          </a:solidFill>
                          <a:effectLst/>
                          <a:latin typeface="微软雅黑" panose="020B0503020204020204" pitchFamily="34" charset="-122"/>
                        </a:rPr>
                        <a:t>4</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smtClean="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26265">
                <a:tc>
                  <a:txBody>
                    <a:bodyPr/>
                    <a:lstStyle/>
                    <a:p>
                      <a:pPr algn="ctr" rtl="0" fontAlgn="ctr"/>
                      <a:r>
                        <a:rPr lang="en-US" altLang="zh-CN" sz="1050" b="0" i="0" u="none" strike="noStrike">
                          <a:solidFill>
                            <a:schemeClr val="tx1"/>
                          </a:solidFill>
                          <a:effectLst/>
                          <a:latin typeface="微软雅黑" panose="020B0503020204020204" pitchFamily="34" charset="-122"/>
                        </a:rPr>
                        <a:t>19</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贵州云锦和农业科技有限公司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36,000,000.00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26,530,594.56</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62,530,594.56</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抵押</a:t>
                      </a:r>
                      <a:r>
                        <a:rPr lang="zh-CN" altLang="en-US" sz="1050" b="0" i="0" u="none" strike="noStrike" kern="1200" dirty="0">
                          <a:solidFill>
                            <a:schemeClr val="tx1"/>
                          </a:solidFill>
                          <a:effectLst/>
                          <a:latin typeface="微软雅黑" panose="020B0503020204020204" pitchFamily="34" charset="-122"/>
                          <a:ea typeface="+mn-ea"/>
                          <a:cs typeface="+mn-cs"/>
                        </a:rPr>
                        <a:t>：</a:t>
                      </a:r>
                      <a:r>
                        <a:rPr lang="zh-CN" altLang="en-US" sz="1050" b="0" i="0" u="none" strike="noStrike" kern="1200" dirty="0" smtClean="0">
                          <a:solidFill>
                            <a:schemeClr val="tx1"/>
                          </a:solidFill>
                          <a:effectLst/>
                          <a:latin typeface="微软雅黑" panose="020B0503020204020204" pitchFamily="34" charset="-122"/>
                          <a:ea typeface="+mn-ea"/>
                          <a:cs typeface="+mn-cs"/>
                        </a:rPr>
                        <a:t>位于</a:t>
                      </a:r>
                      <a:r>
                        <a:rPr lang="zh-CN" altLang="zh-CN" sz="1050" b="0" i="0" u="none" strike="noStrike" kern="1200" dirty="0" smtClean="0">
                          <a:solidFill>
                            <a:schemeClr val="tx1"/>
                          </a:solidFill>
                          <a:effectLst/>
                          <a:latin typeface="微软雅黑" panose="020B0503020204020204" pitchFamily="34" charset="-122"/>
                          <a:ea typeface="+mn-ea"/>
                          <a:cs typeface="+mn-cs"/>
                        </a:rPr>
                        <a:t>贵州省</a:t>
                      </a:r>
                      <a:r>
                        <a:rPr lang="zh-CN" altLang="en-US" sz="1050" b="0" i="0" u="none" strike="noStrike" kern="1200" dirty="0" smtClean="0">
                          <a:solidFill>
                            <a:schemeClr val="tx1"/>
                          </a:solidFill>
                          <a:effectLst/>
                          <a:latin typeface="微软雅黑" panose="020B0503020204020204" pitchFamily="34" charset="-122"/>
                          <a:ea typeface="+mn-ea"/>
                          <a:cs typeface="+mn-cs"/>
                        </a:rPr>
                        <a:t>毕节市</a:t>
                      </a:r>
                      <a:r>
                        <a:rPr lang="zh-CN" altLang="zh-CN" sz="1050" b="0" i="0" u="none" strike="noStrike" kern="1200" dirty="0" smtClean="0">
                          <a:solidFill>
                            <a:schemeClr val="tx1"/>
                          </a:solidFill>
                          <a:effectLst/>
                          <a:latin typeface="微软雅黑" panose="020B0503020204020204" pitchFamily="34" charset="-122"/>
                          <a:ea typeface="+mn-ea"/>
                          <a:cs typeface="+mn-cs"/>
                        </a:rPr>
                        <a:t>黔西</a:t>
                      </a:r>
                      <a:r>
                        <a:rPr lang="zh-CN" altLang="en-US" sz="1050" b="0" i="0" u="none" strike="noStrike" kern="1200" dirty="0" smtClean="0">
                          <a:solidFill>
                            <a:schemeClr val="tx1"/>
                          </a:solidFill>
                          <a:effectLst/>
                          <a:latin typeface="微软雅黑" panose="020B0503020204020204" pitchFamily="34" charset="-122"/>
                          <a:ea typeface="+mn-ea"/>
                          <a:cs typeface="+mn-cs"/>
                        </a:rPr>
                        <a:t>市黔金路</a:t>
                      </a:r>
                      <a:r>
                        <a:rPr lang="en-US" altLang="zh-CN" sz="1050" b="0" i="0" u="none" strike="noStrike" kern="1200" dirty="0" smtClean="0">
                          <a:solidFill>
                            <a:schemeClr val="tx1"/>
                          </a:solidFill>
                          <a:effectLst/>
                          <a:latin typeface="微软雅黑" panose="020B0503020204020204" pitchFamily="34" charset="-122"/>
                          <a:ea typeface="+mn-ea"/>
                          <a:cs typeface="+mn-cs"/>
                        </a:rPr>
                        <a:t>599</a:t>
                      </a:r>
                      <a:r>
                        <a:rPr lang="zh-CN" altLang="en-US" sz="1050" b="0" i="0" u="none" strike="noStrike" kern="1200" dirty="0" smtClean="0">
                          <a:solidFill>
                            <a:schemeClr val="tx1"/>
                          </a:solidFill>
                          <a:effectLst/>
                          <a:latin typeface="微软雅黑" panose="020B0503020204020204" pitchFamily="34" charset="-122"/>
                          <a:ea typeface="+mn-ea"/>
                          <a:cs typeface="+mn-cs"/>
                        </a:rPr>
                        <a:t>号</a:t>
                      </a:r>
                      <a:r>
                        <a:rPr lang="zh-CN" altLang="zh-CN" sz="1050" b="0" i="0" u="none" strike="noStrike" kern="1200" dirty="0" smtClean="0">
                          <a:solidFill>
                            <a:schemeClr val="tx1"/>
                          </a:solidFill>
                          <a:effectLst/>
                          <a:latin typeface="微软雅黑" panose="020B0503020204020204" pitchFamily="34" charset="-122"/>
                          <a:ea typeface="+mn-ea"/>
                          <a:cs typeface="+mn-cs"/>
                        </a:rPr>
                        <a:t>万丰国际商贸城</a:t>
                      </a:r>
                      <a:r>
                        <a:rPr lang="zh-CN" altLang="en-US" sz="1050" b="0" i="0" u="none" strike="noStrike" kern="1200" dirty="0" smtClean="0">
                          <a:solidFill>
                            <a:schemeClr val="tx1"/>
                          </a:solidFill>
                          <a:effectLst/>
                          <a:latin typeface="微软雅黑" panose="020B0503020204020204" pitchFamily="34" charset="-122"/>
                          <a:ea typeface="+mn-ea"/>
                          <a:cs typeface="+mn-cs"/>
                        </a:rPr>
                        <a:t>的</a:t>
                      </a:r>
                      <a:r>
                        <a:rPr lang="zh-CN" altLang="en-US" sz="1050" b="0" i="0" u="none" strike="noStrike" kern="1200" dirty="0">
                          <a:solidFill>
                            <a:schemeClr val="tx1"/>
                          </a:solidFill>
                          <a:effectLst/>
                          <a:latin typeface="微软雅黑" panose="020B0503020204020204" pitchFamily="34" charset="-122"/>
                          <a:ea typeface="+mn-ea"/>
                          <a:cs typeface="+mn-cs"/>
                        </a:rPr>
                        <a:t>商业</a:t>
                      </a:r>
                      <a:r>
                        <a:rPr lang="zh-CN" altLang="en-US" sz="1050" b="0" i="0" u="none" strike="noStrike" dirty="0">
                          <a:solidFill>
                            <a:schemeClr val="tx1"/>
                          </a:solidFill>
                          <a:effectLst/>
                          <a:latin typeface="微软雅黑" panose="020B0503020204020204" pitchFamily="34" charset="-122"/>
                        </a:rPr>
                        <a:t>用房（门面）抵押（共</a:t>
                      </a:r>
                      <a:r>
                        <a:rPr lang="en-US" altLang="zh-CN" sz="1050" b="0" i="0" u="none" strike="noStrike" dirty="0">
                          <a:solidFill>
                            <a:schemeClr val="tx1"/>
                          </a:solidFill>
                          <a:effectLst/>
                          <a:latin typeface="微软雅黑" panose="020B0503020204020204" pitchFamily="34" charset="-122"/>
                        </a:rPr>
                        <a:t>65</a:t>
                      </a:r>
                      <a:r>
                        <a:rPr lang="zh-CN" altLang="en-US" sz="1050" b="0" i="0" u="none" strike="noStrike" dirty="0">
                          <a:solidFill>
                            <a:schemeClr val="tx1"/>
                          </a:solidFill>
                          <a:effectLst/>
                          <a:latin typeface="微软雅黑" panose="020B0503020204020204" pitchFamily="34" charset="-122"/>
                        </a:rPr>
                        <a:t>间商铺），面积共计</a:t>
                      </a:r>
                      <a:r>
                        <a:rPr lang="en-US" altLang="zh-CN" sz="1050" b="0" i="0" u="none" strike="noStrike" dirty="0">
                          <a:solidFill>
                            <a:schemeClr val="tx1"/>
                          </a:solidFill>
                          <a:effectLst/>
                          <a:latin typeface="微软雅黑" panose="020B0503020204020204" pitchFamily="34" charset="-122"/>
                        </a:rPr>
                        <a:t>3313.97㎡</a:t>
                      </a:r>
                      <a:r>
                        <a:rPr lang="zh-CN" altLang="en-US" sz="1050" b="0" i="0" u="none" strike="noStrike" dirty="0">
                          <a:solidFill>
                            <a:schemeClr val="tx1"/>
                          </a:solidFill>
                          <a:effectLst/>
                          <a:latin typeface="微软雅黑" panose="020B0503020204020204" pitchFamily="34" charset="-122"/>
                        </a:rPr>
                        <a:t>；保证人：贵阳金实农业科技开发有限公司</a:t>
                      </a:r>
                      <a:r>
                        <a:rPr lang="zh-CN" altLang="en-US" sz="1050" b="0" i="0" u="none" strike="noStrike" dirty="0" smtClean="0">
                          <a:solidFill>
                            <a:schemeClr val="tx1"/>
                          </a:solidFill>
                          <a:effectLst/>
                          <a:latin typeface="微软雅黑" panose="020B0503020204020204" pitchFamily="34" charset="-122"/>
                        </a:rPr>
                        <a:t>、</a:t>
                      </a:r>
                      <a:r>
                        <a:rPr lang="en-US" altLang="zh-CN" sz="1050" b="0" i="0" u="none" strike="noStrike" dirty="0" smtClean="0">
                          <a:solidFill>
                            <a:schemeClr val="tx1"/>
                          </a:solidFill>
                          <a:effectLst/>
                          <a:latin typeface="微软雅黑" panose="020B0503020204020204" pitchFamily="34" charset="-122"/>
                        </a:rPr>
                        <a:t>6</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07264" y="195486"/>
            <a:ext cx="6424976" cy="400110"/>
          </a:xfrm>
          <a:prstGeom prst="rect">
            <a:avLst/>
          </a:prstGeom>
        </p:spPr>
        <p:txBody>
          <a:bodyPr wrap="square">
            <a:spAutoFit/>
          </a:bodyPr>
          <a:lstStyle/>
          <a:p>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一、总体情况：</a:t>
            </a:r>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24</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户清单</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custDataLst>
              <p:tags r:id="rId1"/>
            </p:custDataLst>
          </p:nvPr>
        </p:nvGraphicFramePr>
        <p:xfrm>
          <a:off x="683568" y="987574"/>
          <a:ext cx="7716614" cy="3067402"/>
        </p:xfrm>
        <a:graphic>
          <a:graphicData uri="http://schemas.openxmlformats.org/drawingml/2006/table">
            <a:tbl>
              <a:tblPr>
                <a:tableStyleId>{5C22544A-7EE6-4342-B048-85BDC9FD1C3A}</a:tableStyleId>
              </a:tblPr>
              <a:tblGrid>
                <a:gridCol w="326732"/>
                <a:gridCol w="939287"/>
                <a:gridCol w="966229"/>
                <a:gridCol w="1440160"/>
                <a:gridCol w="1080120"/>
                <a:gridCol w="2964086"/>
              </a:tblGrid>
              <a:tr h="7200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序号</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债务人名称</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本金</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余额</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利息</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余额</a:t>
                      </a:r>
                      <a:endParaRPr lang="en-US" altLang="zh-CN"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截至</a:t>
                      </a:r>
                      <a:r>
                        <a:rPr lang="en-US" altLang="zh-CN"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2024</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6</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30</a:t>
                      </a:r>
                      <a:r>
                        <a:rPr lang="zh-CN" altLang="en-US" sz="105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日</a:t>
                      </a: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本息合计</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b="0" kern="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担保措施</a:t>
                      </a:r>
                      <a:endParaRPr lang="zh-CN" altLang="en-US" sz="1050" b="0" kern="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r>
              <a:tr h="504056">
                <a:tc>
                  <a:txBody>
                    <a:bodyPr/>
                    <a:lstStyle/>
                    <a:p>
                      <a:pPr algn="ctr" rtl="0" fontAlgn="ctr"/>
                      <a:r>
                        <a:rPr lang="en-US" altLang="zh-CN" sz="1050" b="0" i="0" u="none" strike="noStrike">
                          <a:solidFill>
                            <a:schemeClr val="tx1"/>
                          </a:solidFill>
                          <a:effectLst/>
                          <a:latin typeface="微软雅黑" panose="020B0503020204020204" pitchFamily="34" charset="-122"/>
                        </a:rPr>
                        <a:t>20</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贵州合美天创贸易有限公司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16,000,000.00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25,442,680.65</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41,442,680.65</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抵押：</a:t>
                      </a:r>
                      <a:r>
                        <a:rPr lang="zh-CN" altLang="en-US" sz="1050" b="0" i="0" u="none" strike="noStrike" dirty="0" smtClean="0">
                          <a:solidFill>
                            <a:schemeClr val="tx1"/>
                          </a:solidFill>
                          <a:effectLst/>
                          <a:latin typeface="微软雅黑" panose="020B0503020204020204" pitchFamily="34" charset="-122"/>
                        </a:rPr>
                        <a:t>位于贵州省黔西市城关</a:t>
                      </a:r>
                      <a:r>
                        <a:rPr lang="zh-CN" altLang="en-US" sz="1050" b="0" i="0" u="none" strike="noStrike" dirty="0">
                          <a:solidFill>
                            <a:schemeClr val="tx1"/>
                          </a:solidFill>
                          <a:effectLst/>
                          <a:latin typeface="微软雅黑" panose="020B0503020204020204" pitchFamily="34" charset="-122"/>
                        </a:rPr>
                        <a:t>镇文化路黔西杜鹃花大酒店</a:t>
                      </a:r>
                      <a:r>
                        <a:rPr lang="en-US" altLang="zh-CN" sz="1050" b="0" i="0" u="none" strike="noStrike" dirty="0">
                          <a:solidFill>
                            <a:schemeClr val="tx1"/>
                          </a:solidFill>
                          <a:effectLst/>
                          <a:latin typeface="微软雅黑" panose="020B0503020204020204" pitchFamily="34" charset="-122"/>
                        </a:rPr>
                        <a:t>13-19</a:t>
                      </a:r>
                      <a:r>
                        <a:rPr lang="zh-CN" altLang="en-US" sz="1050" b="0" i="0" u="none" strike="noStrike" dirty="0">
                          <a:solidFill>
                            <a:schemeClr val="tx1"/>
                          </a:solidFill>
                          <a:effectLst/>
                          <a:latin typeface="微软雅黑" panose="020B0503020204020204" pitchFamily="34" charset="-122"/>
                        </a:rPr>
                        <a:t>层的商业用房抵押，面积</a:t>
                      </a:r>
                      <a:r>
                        <a:rPr lang="en-US" altLang="zh-CN" sz="1050" b="0" i="0" u="none" strike="noStrike" dirty="0">
                          <a:solidFill>
                            <a:schemeClr val="tx1"/>
                          </a:solidFill>
                          <a:effectLst/>
                          <a:latin typeface="微软雅黑" panose="020B0503020204020204" pitchFamily="34" charset="-122"/>
                        </a:rPr>
                        <a:t>4226.39㎡</a:t>
                      </a:r>
                      <a:r>
                        <a:rPr lang="zh-CN" altLang="en-US" sz="1050" b="0" i="0" u="none" strike="noStrike" dirty="0">
                          <a:solidFill>
                            <a:schemeClr val="tx1"/>
                          </a:solidFill>
                          <a:effectLst/>
                          <a:latin typeface="微软雅黑" panose="020B0503020204020204" pitchFamily="34" charset="-122"/>
                        </a:rPr>
                        <a:t>；保证人</a:t>
                      </a:r>
                      <a:r>
                        <a:rPr lang="zh-CN" altLang="en-US" sz="1050" b="0" i="0" u="none" strike="noStrike" dirty="0" smtClean="0">
                          <a:solidFill>
                            <a:schemeClr val="tx1"/>
                          </a:solidFill>
                          <a:effectLst/>
                          <a:latin typeface="微软雅黑" panose="020B0503020204020204" pitchFamily="34" charset="-122"/>
                        </a:rPr>
                        <a:t>：</a:t>
                      </a:r>
                      <a:r>
                        <a:rPr lang="en-US" altLang="zh-CN" sz="1050" b="0" i="0" u="none" strike="noStrike" dirty="0" smtClean="0">
                          <a:solidFill>
                            <a:schemeClr val="tx1"/>
                          </a:solidFill>
                          <a:effectLst/>
                          <a:latin typeface="微软雅黑" panose="020B0503020204020204" pitchFamily="34" charset="-122"/>
                        </a:rPr>
                        <a:t>3</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432048">
                <a:tc>
                  <a:txBody>
                    <a:bodyPr/>
                    <a:lstStyle/>
                    <a:p>
                      <a:pPr algn="ctr" rtl="0" fontAlgn="ctr"/>
                      <a:r>
                        <a:rPr lang="en-US" altLang="zh-CN" sz="1050" b="0" i="0" u="none" strike="noStrike">
                          <a:solidFill>
                            <a:schemeClr val="tx1"/>
                          </a:solidFill>
                          <a:effectLst/>
                          <a:latin typeface="微软雅黑" panose="020B0503020204020204" pitchFamily="34" charset="-122"/>
                        </a:rPr>
                        <a:t>21</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贵州新品亦商贸有限公司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16,000,000.00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25,442,678.37</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41,442,678.37</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抵押：</a:t>
                      </a:r>
                      <a:r>
                        <a:rPr lang="zh-CN" altLang="en-US" sz="1050" b="0" i="0" u="none" strike="noStrike" dirty="0" smtClean="0">
                          <a:solidFill>
                            <a:schemeClr val="tx1"/>
                          </a:solidFill>
                          <a:effectLst/>
                          <a:latin typeface="微软雅黑" panose="020B0503020204020204" pitchFamily="34" charset="-122"/>
                        </a:rPr>
                        <a:t>位于贵州省黔西市城关</a:t>
                      </a:r>
                      <a:r>
                        <a:rPr lang="zh-CN" altLang="en-US" sz="1050" b="0" i="0" u="none" strike="noStrike" dirty="0">
                          <a:solidFill>
                            <a:schemeClr val="tx1"/>
                          </a:solidFill>
                          <a:effectLst/>
                          <a:latin typeface="微软雅黑" panose="020B0503020204020204" pitchFamily="34" charset="-122"/>
                        </a:rPr>
                        <a:t>镇文化路黔西杜鹃花大酒店</a:t>
                      </a:r>
                      <a:r>
                        <a:rPr lang="en-US" altLang="zh-CN" sz="1050" b="0" i="0" u="none" strike="noStrike" dirty="0">
                          <a:solidFill>
                            <a:schemeClr val="tx1"/>
                          </a:solidFill>
                          <a:effectLst/>
                          <a:latin typeface="微软雅黑" panose="020B0503020204020204" pitchFamily="34" charset="-122"/>
                        </a:rPr>
                        <a:t>6-12</a:t>
                      </a:r>
                      <a:r>
                        <a:rPr lang="zh-CN" altLang="en-US" sz="1050" b="0" i="0" u="none" strike="noStrike" dirty="0">
                          <a:solidFill>
                            <a:schemeClr val="tx1"/>
                          </a:solidFill>
                          <a:effectLst/>
                          <a:latin typeface="微软雅黑" panose="020B0503020204020204" pitchFamily="34" charset="-122"/>
                        </a:rPr>
                        <a:t>层的商业用房抵押，面积</a:t>
                      </a:r>
                      <a:r>
                        <a:rPr lang="en-US" altLang="zh-CN" sz="1050" b="0" i="0" u="none" strike="noStrike" dirty="0">
                          <a:solidFill>
                            <a:schemeClr val="tx1"/>
                          </a:solidFill>
                          <a:effectLst/>
                          <a:latin typeface="微软雅黑" panose="020B0503020204020204" pitchFamily="34" charset="-122"/>
                        </a:rPr>
                        <a:t>4226.39㎡</a:t>
                      </a:r>
                      <a:r>
                        <a:rPr lang="zh-CN" altLang="en-US" sz="1050" b="0" i="0" u="none" strike="noStrike" dirty="0">
                          <a:solidFill>
                            <a:schemeClr val="tx1"/>
                          </a:solidFill>
                          <a:effectLst/>
                          <a:latin typeface="微软雅黑" panose="020B0503020204020204" pitchFamily="34" charset="-122"/>
                        </a:rPr>
                        <a:t>；保证人</a:t>
                      </a:r>
                      <a:r>
                        <a:rPr lang="zh-CN" altLang="en-US" sz="1050" b="0" i="0" u="none" strike="noStrike" dirty="0" smtClean="0">
                          <a:solidFill>
                            <a:schemeClr val="tx1"/>
                          </a:solidFill>
                          <a:effectLst/>
                          <a:latin typeface="微软雅黑" panose="020B0503020204020204" pitchFamily="34" charset="-122"/>
                        </a:rPr>
                        <a:t>：</a:t>
                      </a:r>
                      <a:r>
                        <a:rPr lang="en-US" altLang="zh-CN" sz="1050" b="0" i="0" u="none" strike="noStrike" dirty="0" smtClean="0">
                          <a:solidFill>
                            <a:schemeClr val="tx1"/>
                          </a:solidFill>
                          <a:effectLst/>
                          <a:latin typeface="微软雅黑" panose="020B0503020204020204" pitchFamily="34" charset="-122"/>
                        </a:rPr>
                        <a:t>3</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432048">
                <a:tc>
                  <a:txBody>
                    <a:bodyPr/>
                    <a:lstStyle/>
                    <a:p>
                      <a:pPr algn="ctr" rtl="0" fontAlgn="ctr"/>
                      <a:r>
                        <a:rPr lang="en-US" altLang="zh-CN" sz="1050" b="0" i="0" u="none" strike="noStrike">
                          <a:solidFill>
                            <a:schemeClr val="tx1"/>
                          </a:solidFill>
                          <a:effectLst/>
                          <a:latin typeface="微软雅黑" panose="020B0503020204020204" pitchFamily="34" charset="-122"/>
                        </a:rPr>
                        <a:t>22</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贵州同达管业科技有限公司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17,850,000.00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22,731,449.07</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40,581,449.07</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保证人：鼎盛鑫融资担保有限公司</a:t>
                      </a:r>
                      <a:r>
                        <a:rPr lang="zh-CN" altLang="en-US" sz="1050" b="0" i="0" u="none" strike="noStrike" dirty="0" smtClean="0">
                          <a:solidFill>
                            <a:schemeClr val="tx1"/>
                          </a:solidFill>
                          <a:effectLst/>
                          <a:latin typeface="微软雅黑" panose="020B0503020204020204" pitchFamily="34" charset="-122"/>
                        </a:rPr>
                        <a:t>、</a:t>
                      </a:r>
                      <a:r>
                        <a:rPr lang="en-US" altLang="zh-CN" sz="1050" b="0" i="0" u="none" strike="noStrike" dirty="0" smtClean="0">
                          <a:solidFill>
                            <a:schemeClr val="tx1"/>
                          </a:solidFill>
                          <a:effectLst/>
                          <a:latin typeface="微软雅黑" panose="020B0503020204020204" pitchFamily="34" charset="-122"/>
                        </a:rPr>
                        <a:t>4</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432048">
                <a:tc>
                  <a:txBody>
                    <a:bodyPr/>
                    <a:lstStyle/>
                    <a:p>
                      <a:pPr algn="ctr" rtl="0" fontAlgn="ctr"/>
                      <a:r>
                        <a:rPr lang="en-US" altLang="zh-CN" sz="1050" b="0" i="0" u="none" strike="noStrike">
                          <a:solidFill>
                            <a:schemeClr val="tx1"/>
                          </a:solidFill>
                          <a:effectLst/>
                          <a:latin typeface="微软雅黑" panose="020B0503020204020204" pitchFamily="34" charset="-122"/>
                        </a:rPr>
                        <a:t>23</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贵州罗甸豪仕实业有限公司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9,900,000.00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13,187,715.36</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23,087,715.36</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保证人：罗甸县融资担保有限责任公司</a:t>
                      </a:r>
                      <a:r>
                        <a:rPr lang="zh-CN" altLang="en-US" sz="1050" b="0" i="0" u="none" strike="noStrike" dirty="0" smtClean="0">
                          <a:solidFill>
                            <a:schemeClr val="tx1"/>
                          </a:solidFill>
                          <a:effectLst/>
                          <a:latin typeface="微软雅黑" panose="020B0503020204020204" pitchFamily="34" charset="-122"/>
                        </a:rPr>
                        <a:t>、</a:t>
                      </a:r>
                      <a:r>
                        <a:rPr lang="en-US" altLang="zh-CN" sz="1050" b="0" i="0" u="none" strike="noStrike" dirty="0" smtClean="0">
                          <a:solidFill>
                            <a:schemeClr val="tx1"/>
                          </a:solidFill>
                          <a:effectLst/>
                          <a:latin typeface="微软雅黑" panose="020B0503020204020204" pitchFamily="34" charset="-122"/>
                        </a:rPr>
                        <a:t>2</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26265">
                <a:tc>
                  <a:txBody>
                    <a:bodyPr/>
                    <a:lstStyle/>
                    <a:p>
                      <a:pPr algn="ctr" rtl="0" fontAlgn="ctr"/>
                      <a:r>
                        <a:rPr lang="en-US" altLang="zh-CN" sz="1050" b="0" i="0" u="none" strike="noStrike">
                          <a:solidFill>
                            <a:schemeClr val="tx1"/>
                          </a:solidFill>
                          <a:effectLst/>
                          <a:latin typeface="微软雅黑" panose="020B0503020204020204" pitchFamily="34" charset="-122"/>
                        </a:rPr>
                        <a:t>24</a:t>
                      </a:r>
                      <a:endParaRPr lang="en-US" altLang="zh-CN" sz="1050" b="0" i="0" u="none" strike="noStrike">
                        <a:solidFill>
                          <a:schemeClr val="tx1"/>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a:solidFill>
                            <a:schemeClr val="tx1"/>
                          </a:solidFill>
                          <a:effectLst/>
                          <a:latin typeface="微软雅黑" panose="020B0503020204020204" pitchFamily="34" charset="-122"/>
                        </a:rPr>
                        <a:t>贵州南翼金阳光电商运营有限公司</a:t>
                      </a:r>
                      <a:endParaRPr lang="zh-CN" altLang="en-US" sz="1050" b="0" i="0" u="none" strike="noStrike">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8,500,000.00</a:t>
                      </a:r>
                      <a:endParaRPr lang="en-US" alt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8,291,037.42</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indent="0" algn="ctr">
                        <a:buNone/>
                      </a:pPr>
                      <a:r>
                        <a:rPr lang="en-US" sz="1000" b="1">
                          <a:solidFill>
                            <a:srgbClr val="000000"/>
                          </a:solidFill>
                          <a:latin typeface="宋体" panose="02010600030101010101" pitchFamily="2" charset="-122"/>
                        </a:rPr>
                        <a:t>16,791,037.42</a:t>
                      </a:r>
                      <a:endParaRPr lang="en-US" sz="1000" b="1">
                        <a:solidFill>
                          <a:srgbClr val="000000"/>
                        </a:solidFill>
                        <a:latin typeface="宋体" panose="02010600030101010101" pitchFamily="2" charset="-122"/>
                      </a:endParaRPr>
                    </a:p>
                  </a:txBody>
                  <a:tcPr marL="12700" marR="12700" marT="127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rtl="0" fontAlgn="ctr"/>
                      <a:r>
                        <a:rPr lang="zh-CN" altLang="en-US" sz="1050" b="0" i="0" u="none" strike="noStrike" dirty="0">
                          <a:solidFill>
                            <a:schemeClr val="tx1"/>
                          </a:solidFill>
                          <a:effectLst/>
                          <a:latin typeface="微软雅黑" panose="020B0503020204020204" pitchFamily="34" charset="-122"/>
                        </a:rPr>
                        <a:t>保证人：罗甸县融资担保有限责任公司</a:t>
                      </a:r>
                      <a:r>
                        <a:rPr lang="zh-CN" altLang="en-US" sz="1050" b="0" i="0" u="none" strike="noStrike" dirty="0" smtClean="0">
                          <a:solidFill>
                            <a:schemeClr val="tx1"/>
                          </a:solidFill>
                          <a:effectLst/>
                          <a:latin typeface="微软雅黑" panose="020B0503020204020204" pitchFamily="34" charset="-122"/>
                        </a:rPr>
                        <a:t>、</a:t>
                      </a:r>
                      <a:r>
                        <a:rPr lang="en-US" altLang="zh-CN" sz="1050" b="0" i="0" u="none" strike="noStrike" dirty="0" smtClean="0">
                          <a:solidFill>
                            <a:schemeClr val="tx1"/>
                          </a:solidFill>
                          <a:effectLst/>
                          <a:latin typeface="微软雅黑" panose="020B0503020204020204" pitchFamily="34" charset="-122"/>
                        </a:rPr>
                        <a:t>2</a:t>
                      </a:r>
                      <a:r>
                        <a:rPr lang="zh-CN" altLang="en-US" sz="1050" b="0" i="0" u="none" strike="noStrike" dirty="0" smtClean="0">
                          <a:solidFill>
                            <a:schemeClr val="tx1"/>
                          </a:solidFill>
                          <a:effectLst/>
                          <a:latin typeface="微软雅黑" panose="020B0503020204020204" pitchFamily="34" charset="-122"/>
                        </a:rPr>
                        <a:t>名自然人</a:t>
                      </a:r>
                      <a:endParaRPr lang="zh-CN" altLang="en-US" sz="1050" b="0" i="0" u="none" strike="noStrike" dirty="0">
                        <a:solidFill>
                          <a:schemeClr val="tx1"/>
                        </a:solidFill>
                        <a:effectLst/>
                        <a:latin typeface="微软雅黑" panose="020B0503020204020204" pitchFamily="34" charset="-122"/>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197680" cy="5175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9982" y="4605759"/>
            <a:ext cx="1563909" cy="367245"/>
          </a:xfrm>
          <a:prstGeom prst="rect">
            <a:avLst/>
          </a:prstGeom>
        </p:spPr>
      </p:pic>
      <p:sp>
        <p:nvSpPr>
          <p:cNvPr id="9" name="矩形 8"/>
          <p:cNvSpPr/>
          <p:nvPr/>
        </p:nvSpPr>
        <p:spPr>
          <a:xfrm>
            <a:off x="1401902" y="1910031"/>
            <a:ext cx="6340197" cy="707886"/>
          </a:xfrm>
          <a:prstGeom prst="rect">
            <a:avLst/>
          </a:prstGeom>
        </p:spPr>
        <p:txBody>
          <a:bodyPr wrap="none">
            <a:spAutoFit/>
          </a:bodyPr>
          <a:lstStyle/>
          <a:p>
            <a:pPr lvl="0" algn="ctr"/>
            <a:r>
              <a:rPr kumimoji="1" lang="zh-CN" altLang="en-US" sz="4000" b="1" dirty="0" smtClean="0">
                <a:solidFill>
                  <a:srgbClr val="18458C"/>
                </a:solidFill>
                <a:latin typeface="微软雅黑" panose="020B0503020204020204" pitchFamily="34" charset="-122"/>
                <a:ea typeface="微软雅黑" panose="020B0503020204020204" pitchFamily="34" charset="-122"/>
                <a:cs typeface="微软雅黑" panose="020B0503020204020204" pitchFamily="34" charset="-122"/>
              </a:rPr>
              <a:t>二、资产包内项目亮点介绍</a:t>
            </a:r>
            <a:endParaRPr kumimoji="1" lang="en-US" altLang="zh-CN" sz="4000" b="1" dirty="0" smtClean="0">
              <a:solidFill>
                <a:srgbClr val="18458C"/>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格 37"/>
          <p:cNvGraphicFramePr>
            <a:graphicFrameLocks noGrp="1"/>
          </p:cNvGraphicFramePr>
          <p:nvPr>
            <p:custDataLst>
              <p:tags r:id="rId1"/>
            </p:custDataLst>
          </p:nvPr>
        </p:nvGraphicFramePr>
        <p:xfrm>
          <a:off x="1259632" y="987574"/>
          <a:ext cx="6912768" cy="3527938"/>
        </p:xfrm>
        <a:graphic>
          <a:graphicData uri="http://schemas.openxmlformats.org/drawingml/2006/table">
            <a:tbl>
              <a:tblPr firstRow="1" bandRow="1">
                <a:tableStyleId>{5C22544A-7EE6-4342-B048-85BDC9FD1C3A}</a:tableStyleId>
              </a:tblPr>
              <a:tblGrid>
                <a:gridCol w="1800200"/>
                <a:gridCol w="5112568"/>
              </a:tblGrid>
              <a:tr h="286483">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lt1"/>
                          </a:solidFill>
                          <a:latin typeface="+mn-lt"/>
                          <a:ea typeface="+mn-ea"/>
                          <a:cs typeface="+mn-cs"/>
                        </a:rPr>
                        <a:t>贵州云锦和农业科技有限公司项目基本情况</a:t>
                      </a:r>
                      <a:endParaRPr lang="zh-CN" altLang="en-US" sz="1200" b="1" kern="1200" dirty="0" smtClean="0">
                        <a:solidFill>
                          <a:schemeClr val="lt1"/>
                        </a:solidFill>
                        <a:latin typeface="+mn-lt"/>
                        <a:ea typeface="+mn-ea"/>
                        <a:cs typeface="+mn-cs"/>
                      </a:endParaRPr>
                    </a:p>
                  </a:txBody>
                  <a:tcPr marL="116653" marR="116653" marT="58326" marB="58326"/>
                </a:tc>
                <a:tc hMerge="1">
                  <a:tcPr marL="116653" marR="116653" marT="58326" marB="58326">
                    <a:solidFill>
                      <a:srgbClr val="0092D7"/>
                    </a:solidFill>
                  </a:tcPr>
                </a:tc>
              </a:tr>
              <a:tr h="25973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000" kern="1200" dirty="0" smtClean="0"/>
                        <a:t>债务人</a:t>
                      </a:r>
                      <a:endPar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贵州云锦和农业科技有限公司</a:t>
                      </a:r>
                      <a:endParaRPr lang="zh-CN" altLang="en-US" sz="1000" kern="1200" dirty="0" smtClean="0">
                        <a:solidFill>
                          <a:schemeClr val="dk1"/>
                        </a:solidFill>
                        <a:latin typeface="+mn-lt"/>
                        <a:ea typeface="+mn-ea"/>
                        <a:cs typeface="+mn-cs"/>
                      </a:endParaRPr>
                    </a:p>
                  </a:txBody>
                  <a:tcPr marL="116653" marR="116653" marT="58326" marB="58326" anchor="ctr"/>
                </a:tc>
              </a:tr>
              <a:tr h="27053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债务人所在地区</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贵州省贵阳市</a:t>
                      </a:r>
                      <a:endParaRPr lang="zh-CN" altLang="en-US" sz="1000" kern="1200" dirty="0">
                        <a:solidFill>
                          <a:srgbClr val="FF0000"/>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债权本金</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3,600</a:t>
                      </a:r>
                      <a:r>
                        <a:rPr lang="zh-CN" altLang="en-US" sz="1000" kern="1200" dirty="0" smtClean="0">
                          <a:solidFill>
                            <a:schemeClr val="dk1"/>
                          </a:solidFill>
                          <a:latin typeface="+mn-lt"/>
                          <a:ea typeface="+mn-ea"/>
                          <a:cs typeface="+mn-cs"/>
                        </a:rPr>
                        <a:t>万元</a:t>
                      </a:r>
                      <a:endParaRPr lang="en-US" altLang="zh-CN" sz="1000" kern="1200" dirty="0" smtClean="0">
                        <a:solidFill>
                          <a:schemeClr val="dk1"/>
                        </a:solidFill>
                        <a:latin typeface="+mn-lt"/>
                        <a:ea typeface="+mn-ea"/>
                        <a:cs typeface="+mn-cs"/>
                      </a:endParaRPr>
                    </a:p>
                  </a:txBody>
                  <a:tcPr marL="116653" marR="116653" marT="58326" marB="58326" anchor="ctr"/>
                </a:tc>
              </a:tr>
              <a:tr h="40309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债权利息</a:t>
                      </a:r>
                      <a:br>
                        <a:rPr lang="en-US" altLang="zh-CN" sz="1000" kern="1200" dirty="0" smtClean="0">
                          <a:solidFill>
                            <a:srgbClr val="FF0000"/>
                          </a:solidFill>
                          <a:latin typeface="+mn-lt"/>
                          <a:ea typeface="+mn-ea"/>
                          <a:cs typeface="+mn-cs"/>
                        </a:rPr>
                      </a:br>
                      <a:r>
                        <a:rPr lang="zh-CN" altLang="en-US" sz="1000" kern="1200" dirty="0" smtClean="0">
                          <a:solidFill>
                            <a:srgbClr val="FF0000"/>
                          </a:solidFill>
                          <a:latin typeface="+mn-lt"/>
                          <a:ea typeface="+mn-ea"/>
                          <a:cs typeface="+mn-cs"/>
                        </a:rPr>
                        <a:t>（截至</a:t>
                      </a:r>
                      <a:r>
                        <a:rPr lang="en-US" altLang="zh-CN" sz="1000" kern="1200" dirty="0" smtClean="0">
                          <a:solidFill>
                            <a:srgbClr val="FF0000"/>
                          </a:solidFill>
                          <a:latin typeface="+mn-lt"/>
                          <a:ea typeface="+mn-ea"/>
                          <a:cs typeface="+mn-cs"/>
                        </a:rPr>
                        <a:t>2024</a:t>
                      </a:r>
                      <a:r>
                        <a:rPr lang="zh-CN" altLang="en-US" sz="1000" kern="1200" dirty="0" smtClean="0">
                          <a:solidFill>
                            <a:srgbClr val="FF0000"/>
                          </a:solidFill>
                          <a:latin typeface="+mn-lt"/>
                          <a:ea typeface="+mn-ea"/>
                          <a:cs typeface="+mn-cs"/>
                        </a:rPr>
                        <a:t>年</a:t>
                      </a:r>
                      <a:r>
                        <a:rPr lang="en-US" altLang="zh-CN" sz="1000" kern="1200" dirty="0" smtClean="0">
                          <a:solidFill>
                            <a:srgbClr val="FF0000"/>
                          </a:solidFill>
                          <a:latin typeface="+mn-lt"/>
                          <a:ea typeface="+mn-ea"/>
                          <a:cs typeface="+mn-cs"/>
                        </a:rPr>
                        <a:t>6</a:t>
                      </a:r>
                      <a:r>
                        <a:rPr lang="zh-CN" altLang="en-US" sz="1000" kern="1200" dirty="0" smtClean="0">
                          <a:solidFill>
                            <a:srgbClr val="FF0000"/>
                          </a:solidFill>
                          <a:latin typeface="+mn-lt"/>
                          <a:ea typeface="+mn-ea"/>
                          <a:cs typeface="+mn-cs"/>
                        </a:rPr>
                        <a:t>月</a:t>
                      </a:r>
                      <a:r>
                        <a:rPr lang="en-US" altLang="zh-CN" sz="1000" kern="1200" dirty="0" smtClean="0">
                          <a:solidFill>
                            <a:srgbClr val="FF0000"/>
                          </a:solidFill>
                          <a:latin typeface="+mn-lt"/>
                          <a:ea typeface="+mn-ea"/>
                          <a:cs typeface="+mn-cs"/>
                        </a:rPr>
                        <a:t>30</a:t>
                      </a:r>
                      <a:r>
                        <a:rPr lang="zh-CN" altLang="en-US" sz="1000" kern="1200" dirty="0" smtClean="0">
                          <a:solidFill>
                            <a:srgbClr val="FF0000"/>
                          </a:solidFill>
                          <a:latin typeface="+mn-lt"/>
                          <a:ea typeface="+mn-ea"/>
                          <a:cs typeface="+mn-cs"/>
                        </a:rPr>
                        <a:t>日）</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rgbClr val="FF0000"/>
                          </a:solidFill>
                          <a:latin typeface="+mn-lt"/>
                          <a:ea typeface="+mn-ea"/>
                          <a:cs typeface="+mn-cs"/>
                        </a:rPr>
                        <a:t>2653.06</a:t>
                      </a:r>
                      <a:r>
                        <a:rPr lang="zh-CN" altLang="en-US" sz="1000" kern="1200" dirty="0" smtClean="0">
                          <a:solidFill>
                            <a:srgbClr val="FF0000"/>
                          </a:solidFill>
                          <a:latin typeface="+mn-lt"/>
                          <a:ea typeface="+mn-ea"/>
                          <a:cs typeface="+mn-cs"/>
                        </a:rPr>
                        <a:t>万元</a:t>
                      </a:r>
                      <a:endParaRPr lang="en-US" altLang="zh-CN" sz="1000" kern="1200" dirty="0" smtClean="0">
                        <a:solidFill>
                          <a:srgbClr val="FF0000"/>
                        </a:solidFill>
                        <a:latin typeface="+mn-lt"/>
                        <a:ea typeface="+mn-ea"/>
                        <a:cs typeface="+mn-cs"/>
                      </a:endParaRPr>
                    </a:p>
                  </a:txBody>
                  <a:tcPr marL="116653" marR="116653" marT="58326" marB="58326" anchor="ctr"/>
                </a:tc>
              </a:tr>
              <a:tr h="28003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担保措施</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抵押担保</a:t>
                      </a:r>
                      <a:r>
                        <a:rPr lang="en-US" altLang="zh-CN" sz="1000" kern="1200" dirty="0" smtClean="0">
                          <a:solidFill>
                            <a:schemeClr val="dk1"/>
                          </a:solidFill>
                          <a:latin typeface="+mn-lt"/>
                          <a:ea typeface="+mn-ea"/>
                          <a:cs typeface="+mn-cs"/>
                        </a:rPr>
                        <a:t>/</a:t>
                      </a:r>
                      <a:r>
                        <a:rPr lang="zh-CN" altLang="en-US" sz="1000" kern="1200" dirty="0" smtClean="0">
                          <a:solidFill>
                            <a:schemeClr val="dk1"/>
                          </a:solidFill>
                          <a:latin typeface="+mn-lt"/>
                          <a:ea typeface="+mn-ea"/>
                          <a:cs typeface="+mn-cs"/>
                        </a:rPr>
                        <a:t>保证担保</a:t>
                      </a:r>
                      <a:endParaRPr lang="zh-CN" altLang="en-US" sz="1000" kern="1200" dirty="0">
                        <a:solidFill>
                          <a:schemeClr val="dk1"/>
                        </a:solidFill>
                        <a:latin typeface="+mn-lt"/>
                        <a:ea typeface="+mn-ea"/>
                        <a:cs typeface="+mn-cs"/>
                      </a:endParaRPr>
                    </a:p>
                  </a:txBody>
                  <a:tcPr marL="116653" marR="116653" marT="58326" marB="58326" anchor="ctr"/>
                </a:tc>
              </a:tr>
              <a:tr h="47343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保证人（如有）</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贵州恒昌益商贸有限公司</a:t>
                      </a:r>
                      <a:r>
                        <a:rPr lang="en-US" altLang="zh-CN" sz="1000" kern="1200" dirty="0" smtClean="0">
                          <a:solidFill>
                            <a:schemeClr val="dk1"/>
                          </a:solidFill>
                          <a:latin typeface="+mn-lt"/>
                          <a:ea typeface="+mn-ea"/>
                          <a:cs typeface="+mn-cs"/>
                        </a:rPr>
                        <a:t>/6</a:t>
                      </a:r>
                      <a:r>
                        <a:rPr lang="zh-CN" altLang="en-US" sz="1000" kern="1200" dirty="0" smtClean="0">
                          <a:solidFill>
                            <a:schemeClr val="dk1"/>
                          </a:solidFill>
                          <a:latin typeface="+mn-lt"/>
                          <a:ea typeface="+mn-ea"/>
                          <a:cs typeface="+mn-cs"/>
                        </a:rPr>
                        <a:t>名自然人。</a:t>
                      </a:r>
                      <a:endParaRPr lang="zh-CN" altLang="en-US" sz="1000" kern="1200" dirty="0">
                        <a:solidFill>
                          <a:schemeClr val="dk1"/>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抵（质）押物类型</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商业房地产</a:t>
                      </a:r>
                      <a:endParaRPr lang="zh-CN" altLang="en-US" sz="1000" kern="1200" dirty="0">
                        <a:solidFill>
                          <a:srgbClr val="FF0000"/>
                        </a:solidFill>
                        <a:latin typeface="+mn-lt"/>
                        <a:ea typeface="+mn-ea"/>
                        <a:cs typeface="+mn-cs"/>
                      </a:endParaRPr>
                    </a:p>
                  </a:txBody>
                  <a:tcPr marL="116653" marR="116653" marT="58326" marB="58326" anchor="ctr"/>
                </a:tc>
              </a:tr>
              <a:tr h="54951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抵（质）押物情况</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ts val="1800"/>
                        </a:lnSpc>
                        <a:spcBef>
                          <a:spcPts val="0"/>
                        </a:spcBef>
                        <a:spcAft>
                          <a:spcPts val="0"/>
                        </a:spcAft>
                        <a:buClrTx/>
                        <a:buSzTx/>
                        <a:buFontTx/>
                        <a:buNone/>
                        <a:defRPr/>
                      </a:pPr>
                      <a:r>
                        <a:rPr lang="zh-CN" altLang="en-US" sz="1000" kern="1200" dirty="0" smtClean="0">
                          <a:solidFill>
                            <a:schemeClr val="dk1"/>
                          </a:solidFill>
                          <a:latin typeface="+mn-lt"/>
                          <a:ea typeface="+mn-ea"/>
                          <a:cs typeface="+mn-cs"/>
                        </a:rPr>
                        <a:t>贵州云锦和农业科技有限公司以</a:t>
                      </a:r>
                      <a:r>
                        <a:rPr lang="zh-CN" altLang="zh-CN" sz="1000" kern="1200" dirty="0" smtClean="0">
                          <a:solidFill>
                            <a:schemeClr val="dk1"/>
                          </a:solidFill>
                          <a:latin typeface="+mn-lt"/>
                          <a:ea typeface="+mn-ea"/>
                          <a:cs typeface="+mn-cs"/>
                        </a:rPr>
                        <a:t>位于贵州省</a:t>
                      </a:r>
                      <a:r>
                        <a:rPr lang="zh-CN" altLang="en-US" sz="1000" kern="1200" dirty="0" smtClean="0">
                          <a:solidFill>
                            <a:schemeClr val="dk1"/>
                          </a:solidFill>
                          <a:latin typeface="+mn-lt"/>
                          <a:ea typeface="+mn-ea"/>
                          <a:cs typeface="+mn-cs"/>
                        </a:rPr>
                        <a:t>毕节市</a:t>
                      </a:r>
                      <a:r>
                        <a:rPr lang="zh-CN" altLang="zh-CN" sz="1000" kern="1200" dirty="0" smtClean="0">
                          <a:solidFill>
                            <a:schemeClr val="dk1"/>
                          </a:solidFill>
                          <a:latin typeface="+mn-lt"/>
                          <a:ea typeface="+mn-ea"/>
                          <a:cs typeface="+mn-cs"/>
                        </a:rPr>
                        <a:t>黔西</a:t>
                      </a:r>
                      <a:r>
                        <a:rPr lang="zh-CN" altLang="en-US" sz="1000" kern="1200" dirty="0" smtClean="0">
                          <a:solidFill>
                            <a:schemeClr val="dk1"/>
                          </a:solidFill>
                          <a:latin typeface="+mn-lt"/>
                          <a:ea typeface="+mn-ea"/>
                          <a:cs typeface="+mn-cs"/>
                        </a:rPr>
                        <a:t>市黔金路</a:t>
                      </a:r>
                      <a:r>
                        <a:rPr lang="en-US" altLang="zh-CN" sz="1000" kern="1200" dirty="0" smtClean="0">
                          <a:solidFill>
                            <a:schemeClr val="dk1"/>
                          </a:solidFill>
                          <a:latin typeface="+mn-lt"/>
                          <a:ea typeface="+mn-ea"/>
                          <a:cs typeface="+mn-cs"/>
                        </a:rPr>
                        <a:t>599</a:t>
                      </a:r>
                      <a:r>
                        <a:rPr lang="zh-CN" altLang="en-US" sz="1000" kern="1200" dirty="0" smtClean="0">
                          <a:solidFill>
                            <a:schemeClr val="dk1"/>
                          </a:solidFill>
                          <a:latin typeface="+mn-lt"/>
                          <a:ea typeface="+mn-ea"/>
                          <a:cs typeface="+mn-cs"/>
                        </a:rPr>
                        <a:t>号</a:t>
                      </a:r>
                      <a:r>
                        <a:rPr lang="zh-CN" altLang="zh-CN" sz="1000" kern="1200" dirty="0" smtClean="0">
                          <a:solidFill>
                            <a:schemeClr val="dk1"/>
                          </a:solidFill>
                          <a:latin typeface="+mn-lt"/>
                          <a:ea typeface="+mn-ea"/>
                          <a:cs typeface="+mn-cs"/>
                        </a:rPr>
                        <a:t>万丰国际商贸城的商业用房（门面）抵押（共</a:t>
                      </a:r>
                      <a:r>
                        <a:rPr lang="en-US" altLang="zh-CN" sz="1000" kern="1200" dirty="0" smtClean="0">
                          <a:solidFill>
                            <a:schemeClr val="dk1"/>
                          </a:solidFill>
                          <a:latin typeface="+mn-lt"/>
                          <a:ea typeface="+mn-ea"/>
                          <a:cs typeface="+mn-cs"/>
                        </a:rPr>
                        <a:t>65</a:t>
                      </a:r>
                      <a:r>
                        <a:rPr lang="zh-CN" altLang="zh-CN" sz="1000" kern="1200" dirty="0" smtClean="0">
                          <a:solidFill>
                            <a:schemeClr val="dk1"/>
                          </a:solidFill>
                          <a:latin typeface="+mn-lt"/>
                          <a:ea typeface="+mn-ea"/>
                          <a:cs typeface="+mn-cs"/>
                        </a:rPr>
                        <a:t>间商铺）作抵押担保，面积共计</a:t>
                      </a:r>
                      <a:r>
                        <a:rPr lang="en-US" altLang="zh-CN" sz="1000" kern="1200" dirty="0" smtClean="0">
                          <a:solidFill>
                            <a:schemeClr val="dk1"/>
                          </a:solidFill>
                          <a:latin typeface="+mn-lt"/>
                          <a:ea typeface="+mn-ea"/>
                          <a:cs typeface="+mn-cs"/>
                        </a:rPr>
                        <a:t>3313.97</a:t>
                      </a:r>
                      <a:r>
                        <a:rPr lang="zh-CN" altLang="zh-CN" sz="1000" kern="1200" dirty="0" smtClean="0">
                          <a:solidFill>
                            <a:schemeClr val="dk1"/>
                          </a:solidFill>
                          <a:latin typeface="+mn-lt"/>
                          <a:ea typeface="+mn-ea"/>
                          <a:cs typeface="+mn-cs"/>
                        </a:rPr>
                        <a:t>㎡。</a:t>
                      </a:r>
                      <a:endParaRPr lang="zh-CN" altLang="zh-CN" sz="1000" kern="1200" dirty="0" smtClean="0">
                        <a:solidFill>
                          <a:schemeClr val="dk1"/>
                        </a:solidFill>
                        <a:latin typeface="+mn-lt"/>
                        <a:ea typeface="+mn-ea"/>
                        <a:cs typeface="+mn-cs"/>
                      </a:endParaRPr>
                    </a:p>
                  </a:txBody>
                  <a:tcPr marL="116653" marR="116653" marT="58326" marB="58326" anchor="ctr"/>
                </a:tc>
              </a:tr>
              <a:tr h="28803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诉讼情况</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终结执行</a:t>
                      </a:r>
                      <a:endParaRPr lang="zh-CN" altLang="en-US" sz="1000" kern="1200" dirty="0">
                        <a:solidFill>
                          <a:schemeClr val="dk1"/>
                        </a:solidFill>
                        <a:latin typeface="+mn-lt"/>
                        <a:ea typeface="+mn-ea"/>
                        <a:cs typeface="+mn-cs"/>
                      </a:endParaRPr>
                    </a:p>
                  </a:txBody>
                  <a:tcPr marL="116653" marR="116653" marT="58326" marB="58326" anchor="ctr"/>
                </a:tc>
              </a:tr>
            </a:tbl>
          </a:graphicData>
        </a:graphic>
      </p:graphicFrame>
      <p:sp>
        <p:nvSpPr>
          <p:cNvPr id="6" name="矩形 5"/>
          <p:cNvSpPr/>
          <p:nvPr/>
        </p:nvSpPr>
        <p:spPr>
          <a:xfrm>
            <a:off x="307264" y="195486"/>
            <a:ext cx="6424976"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、云锦</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和农业、金实农业项目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nvSpPr>
        <p:spPr>
          <a:xfrm>
            <a:off x="1233752" y="4515966"/>
            <a:ext cx="6938648" cy="246221"/>
          </a:xfrm>
          <a:prstGeom prst="rect">
            <a:avLst/>
          </a:prstGeom>
        </p:spPr>
        <p:txBody>
          <a:bodyPr wrap="square">
            <a:spAutoFit/>
          </a:bodyPr>
          <a:lstStyle/>
          <a:p>
            <a:pPr lvl="0"/>
            <a:r>
              <a:rPr lang="zh-CN" altLang="en-US" sz="1000" dirty="0">
                <a:solidFill>
                  <a:schemeClr val="dk1"/>
                </a:solidFill>
              </a:rPr>
              <a:t>备注：贵州云锦和农业科技有限公司、贵阳金实农业科技开发有限公司抵押物处于同一位置，在此统一介绍。</a:t>
            </a:r>
            <a:endParaRPr lang="zh-CN" altLang="en-US" sz="1000" dirty="0">
              <a:solidFill>
                <a:schemeClr val="dk1"/>
              </a:solidFill>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格 37"/>
          <p:cNvGraphicFramePr>
            <a:graphicFrameLocks noGrp="1"/>
          </p:cNvGraphicFramePr>
          <p:nvPr>
            <p:custDataLst>
              <p:tags r:id="rId1"/>
            </p:custDataLst>
          </p:nvPr>
        </p:nvGraphicFramePr>
        <p:xfrm>
          <a:off x="1259632" y="987574"/>
          <a:ext cx="6912768" cy="3528392"/>
        </p:xfrm>
        <a:graphic>
          <a:graphicData uri="http://schemas.openxmlformats.org/drawingml/2006/table">
            <a:tbl>
              <a:tblPr firstRow="1" bandRow="1">
                <a:tableStyleId>{5C22544A-7EE6-4342-B048-85BDC9FD1C3A}</a:tableStyleId>
              </a:tblPr>
              <a:tblGrid>
                <a:gridCol w="1800200"/>
                <a:gridCol w="5112568"/>
              </a:tblGrid>
              <a:tr h="286483">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lt1"/>
                          </a:solidFill>
                          <a:latin typeface="+mn-lt"/>
                          <a:ea typeface="+mn-ea"/>
                          <a:cs typeface="+mn-cs"/>
                        </a:rPr>
                        <a:t>贵阳金实农业科技开发有限公司项目基本情况</a:t>
                      </a:r>
                      <a:endParaRPr lang="zh-CN" altLang="en-US" sz="1200" b="1" kern="1200" dirty="0" smtClean="0">
                        <a:solidFill>
                          <a:schemeClr val="lt1"/>
                        </a:solidFill>
                        <a:latin typeface="+mn-lt"/>
                        <a:ea typeface="+mn-ea"/>
                        <a:cs typeface="+mn-cs"/>
                      </a:endParaRPr>
                    </a:p>
                  </a:txBody>
                  <a:tcPr marL="116653" marR="116653" marT="58326" marB="58326"/>
                </a:tc>
                <a:tc hMerge="1">
                  <a:tcPr marL="116653" marR="116653" marT="58326" marB="58326">
                    <a:solidFill>
                      <a:srgbClr val="0092D7"/>
                    </a:solidFill>
                  </a:tcPr>
                </a:tc>
              </a:tr>
              <a:tr h="25973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000" kern="1200" dirty="0" smtClean="0"/>
                        <a:t>债务人</a:t>
                      </a:r>
                      <a:endPar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贵阳金实农业科技开发有限公司</a:t>
                      </a:r>
                      <a:endParaRPr lang="zh-CN" altLang="en-US" sz="1000" kern="1200" dirty="0" smtClean="0">
                        <a:solidFill>
                          <a:schemeClr val="dk1"/>
                        </a:solidFill>
                        <a:latin typeface="+mn-lt"/>
                        <a:ea typeface="+mn-ea"/>
                        <a:cs typeface="+mn-cs"/>
                      </a:endParaRPr>
                    </a:p>
                  </a:txBody>
                  <a:tcPr marL="116653" marR="116653" marT="58326" marB="58326" anchor="ctr"/>
                </a:tc>
              </a:tr>
              <a:tr h="27053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债务人所在地区</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贵州省贵阳市</a:t>
                      </a:r>
                      <a:endParaRPr lang="zh-CN" altLang="en-US" sz="1000" kern="1200" dirty="0">
                        <a:solidFill>
                          <a:srgbClr val="FF0000"/>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债权本金</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80</a:t>
                      </a:r>
                      <a:r>
                        <a:rPr lang="zh-CN" altLang="en-US" sz="1000" kern="1200" dirty="0" smtClean="0">
                          <a:solidFill>
                            <a:schemeClr val="dk1"/>
                          </a:solidFill>
                          <a:latin typeface="+mn-lt"/>
                          <a:ea typeface="+mn-ea"/>
                          <a:cs typeface="+mn-cs"/>
                        </a:rPr>
                        <a:t>万元</a:t>
                      </a:r>
                      <a:endParaRPr lang="en-US" altLang="zh-CN" sz="1000" kern="1200" dirty="0" smtClean="0">
                        <a:solidFill>
                          <a:schemeClr val="dk1"/>
                        </a:solidFill>
                        <a:latin typeface="+mn-lt"/>
                        <a:ea typeface="+mn-ea"/>
                        <a:cs typeface="+mn-cs"/>
                      </a:endParaRPr>
                    </a:p>
                  </a:txBody>
                  <a:tcPr marL="116653" marR="116653" marT="58326" marB="58326" anchor="ctr"/>
                </a:tc>
              </a:tr>
              <a:tr h="40309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债权利息</a:t>
                      </a:r>
                      <a:br>
                        <a:rPr lang="en-US" altLang="zh-CN" sz="1000" kern="1200" dirty="0" smtClean="0">
                          <a:solidFill>
                            <a:srgbClr val="FF0000"/>
                          </a:solidFill>
                          <a:latin typeface="+mn-lt"/>
                          <a:ea typeface="+mn-ea"/>
                          <a:cs typeface="+mn-cs"/>
                        </a:rPr>
                      </a:br>
                      <a:r>
                        <a:rPr lang="zh-CN" altLang="en-US" sz="1000" kern="1200" dirty="0" smtClean="0">
                          <a:solidFill>
                            <a:srgbClr val="FF0000"/>
                          </a:solidFill>
                          <a:latin typeface="+mn-lt"/>
                          <a:ea typeface="+mn-ea"/>
                          <a:cs typeface="+mn-cs"/>
                        </a:rPr>
                        <a:t>（</a:t>
                      </a:r>
                      <a:r>
                        <a:rPr lang="zh-CN" altLang="en-US" sz="1000" dirty="0" smtClean="0">
                          <a:solidFill>
                            <a:srgbClr val="FF0000"/>
                          </a:solidFill>
                          <a:sym typeface="+mn-ea"/>
                        </a:rPr>
                        <a:t>截至</a:t>
                      </a:r>
                      <a:r>
                        <a:rPr lang="en-US" altLang="zh-CN" sz="1000" dirty="0" smtClean="0">
                          <a:solidFill>
                            <a:srgbClr val="FF0000"/>
                          </a:solidFill>
                          <a:sym typeface="+mn-ea"/>
                        </a:rPr>
                        <a:t>2024</a:t>
                      </a:r>
                      <a:r>
                        <a:rPr lang="zh-CN" altLang="en-US" sz="1000" dirty="0" smtClean="0">
                          <a:solidFill>
                            <a:srgbClr val="FF0000"/>
                          </a:solidFill>
                          <a:sym typeface="+mn-ea"/>
                        </a:rPr>
                        <a:t>年</a:t>
                      </a:r>
                      <a:r>
                        <a:rPr lang="en-US" altLang="zh-CN" sz="1000" dirty="0" smtClean="0">
                          <a:solidFill>
                            <a:srgbClr val="FF0000"/>
                          </a:solidFill>
                          <a:sym typeface="+mn-ea"/>
                        </a:rPr>
                        <a:t>6</a:t>
                      </a:r>
                      <a:r>
                        <a:rPr lang="zh-CN" altLang="en-US" sz="1000" dirty="0" smtClean="0">
                          <a:solidFill>
                            <a:srgbClr val="FF0000"/>
                          </a:solidFill>
                          <a:sym typeface="+mn-ea"/>
                        </a:rPr>
                        <a:t>月</a:t>
                      </a:r>
                      <a:r>
                        <a:rPr lang="en-US" altLang="zh-CN" sz="1000" dirty="0" smtClean="0">
                          <a:solidFill>
                            <a:srgbClr val="FF0000"/>
                          </a:solidFill>
                          <a:sym typeface="+mn-ea"/>
                        </a:rPr>
                        <a:t>30</a:t>
                      </a:r>
                      <a:r>
                        <a:rPr lang="zh-CN" altLang="en-US" sz="1000" dirty="0" smtClean="0">
                          <a:solidFill>
                            <a:srgbClr val="FF0000"/>
                          </a:solidFill>
                          <a:sym typeface="+mn-ea"/>
                        </a:rPr>
                        <a:t>日</a:t>
                      </a:r>
                      <a:r>
                        <a:rPr lang="zh-CN" altLang="en-US" sz="1000" kern="1200" dirty="0" smtClean="0">
                          <a:solidFill>
                            <a:srgbClr val="FF0000"/>
                          </a:solidFill>
                          <a:latin typeface="+mn-lt"/>
                          <a:ea typeface="+mn-ea"/>
                          <a:cs typeface="+mn-cs"/>
                        </a:rPr>
                        <a:t>）</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rgbClr val="FF0000"/>
                          </a:solidFill>
                          <a:latin typeface="+mn-lt"/>
                          <a:ea typeface="+mn-ea"/>
                          <a:cs typeface="+mn-cs"/>
                        </a:rPr>
                        <a:t>98.66</a:t>
                      </a:r>
                      <a:r>
                        <a:rPr lang="zh-CN" altLang="en-US" sz="1000" kern="1200" dirty="0" smtClean="0">
                          <a:solidFill>
                            <a:srgbClr val="FF0000"/>
                          </a:solidFill>
                          <a:latin typeface="+mn-lt"/>
                          <a:ea typeface="+mn-ea"/>
                          <a:cs typeface="+mn-cs"/>
                        </a:rPr>
                        <a:t>万元</a:t>
                      </a:r>
                      <a:endParaRPr lang="en-US" altLang="zh-CN" sz="1000" kern="1200" dirty="0" smtClean="0">
                        <a:solidFill>
                          <a:srgbClr val="FF0000"/>
                        </a:solidFill>
                        <a:latin typeface="+mn-lt"/>
                        <a:ea typeface="+mn-ea"/>
                        <a:cs typeface="+mn-cs"/>
                      </a:endParaRPr>
                    </a:p>
                  </a:txBody>
                  <a:tcPr marL="116653" marR="116653" marT="58326" marB="58326" anchor="ctr"/>
                </a:tc>
              </a:tr>
              <a:tr h="28048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担保措施</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抵押担保</a:t>
                      </a:r>
                      <a:r>
                        <a:rPr lang="en-US" altLang="zh-CN" sz="1000" kern="1200" dirty="0" smtClean="0">
                          <a:solidFill>
                            <a:schemeClr val="dk1"/>
                          </a:solidFill>
                          <a:latin typeface="+mn-lt"/>
                          <a:ea typeface="+mn-ea"/>
                          <a:cs typeface="+mn-cs"/>
                        </a:rPr>
                        <a:t>/</a:t>
                      </a:r>
                      <a:r>
                        <a:rPr lang="zh-CN" altLang="en-US" sz="1000" kern="1200" dirty="0" smtClean="0">
                          <a:solidFill>
                            <a:schemeClr val="dk1"/>
                          </a:solidFill>
                          <a:latin typeface="+mn-lt"/>
                          <a:ea typeface="+mn-ea"/>
                          <a:cs typeface="+mn-cs"/>
                        </a:rPr>
                        <a:t>保证担保</a:t>
                      </a:r>
                      <a:endParaRPr lang="zh-CN" altLang="en-US" sz="1000" kern="1200" dirty="0">
                        <a:solidFill>
                          <a:schemeClr val="dk1"/>
                        </a:solidFill>
                        <a:latin typeface="+mn-lt"/>
                        <a:ea typeface="+mn-ea"/>
                        <a:cs typeface="+mn-cs"/>
                      </a:endParaRPr>
                    </a:p>
                  </a:txBody>
                  <a:tcPr marL="116653" marR="116653" marT="58326" marB="58326" anchor="ctr"/>
                </a:tc>
              </a:tr>
              <a:tr h="47343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保证人（如有）</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贵州恒昌益商贸有限公司</a:t>
                      </a:r>
                      <a:r>
                        <a:rPr lang="en-US" altLang="zh-CN" sz="1000" kern="1200" dirty="0" smtClean="0">
                          <a:solidFill>
                            <a:schemeClr val="dk1"/>
                          </a:solidFill>
                          <a:latin typeface="+mn-lt"/>
                          <a:ea typeface="+mn-ea"/>
                          <a:cs typeface="+mn-cs"/>
                        </a:rPr>
                        <a:t>/4</a:t>
                      </a:r>
                      <a:r>
                        <a:rPr lang="zh-CN" altLang="en-US" sz="1000" kern="1200" dirty="0" smtClean="0">
                          <a:solidFill>
                            <a:schemeClr val="dk1"/>
                          </a:solidFill>
                          <a:latin typeface="+mn-lt"/>
                          <a:ea typeface="+mn-ea"/>
                          <a:cs typeface="+mn-cs"/>
                        </a:rPr>
                        <a:t>名自然人。</a:t>
                      </a:r>
                      <a:endParaRPr lang="zh-CN" altLang="en-US" sz="1000" kern="1200" dirty="0">
                        <a:solidFill>
                          <a:schemeClr val="dk1"/>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抵（质）押物类型</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商业房地产</a:t>
                      </a:r>
                      <a:endParaRPr lang="zh-CN" altLang="en-US" sz="1000" kern="1200" dirty="0">
                        <a:solidFill>
                          <a:srgbClr val="FF0000"/>
                        </a:solidFill>
                        <a:latin typeface="+mn-lt"/>
                        <a:ea typeface="+mn-ea"/>
                        <a:cs typeface="+mn-cs"/>
                      </a:endParaRPr>
                    </a:p>
                  </a:txBody>
                  <a:tcPr marL="116653" marR="116653" marT="58326" marB="58326" anchor="ctr"/>
                </a:tc>
              </a:tr>
              <a:tr h="54951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抵（质）押物情况</a:t>
                      </a:r>
                      <a:endParaRPr lang="zh-CN" altLang="en-US" sz="1000" kern="1200" dirty="0">
                        <a:solidFill>
                          <a:schemeClr val="dk1"/>
                        </a:solidFill>
                        <a:latin typeface="+mn-lt"/>
                        <a:ea typeface="+mn-ea"/>
                        <a:cs typeface="+mn-cs"/>
                      </a:endParaRPr>
                    </a:p>
                  </a:txBody>
                  <a:tcPr marL="116653" marR="116653" marT="58326" marB="58326" anchor="ctr"/>
                </a:tc>
                <a:tc>
                  <a:txBody>
                    <a:bodyPr/>
                    <a:lstStyle/>
                    <a:p>
                      <a:pPr>
                        <a:lnSpc>
                          <a:spcPts val="1800"/>
                        </a:lnSpc>
                      </a:pPr>
                      <a:r>
                        <a:rPr lang="zh-CN" altLang="en-US" sz="1000" kern="1200" dirty="0" smtClean="0">
                          <a:solidFill>
                            <a:schemeClr val="dk1"/>
                          </a:solidFill>
                          <a:latin typeface="+mn-lt"/>
                          <a:ea typeface="+mn-ea"/>
                          <a:cs typeface="+mn-cs"/>
                        </a:rPr>
                        <a:t>贵州恒昌益商贸有限公司以</a:t>
                      </a:r>
                      <a:r>
                        <a:rPr lang="zh-CN" altLang="zh-CN" sz="1000" kern="1200" dirty="0" smtClean="0">
                          <a:solidFill>
                            <a:schemeClr val="dk1"/>
                          </a:solidFill>
                          <a:latin typeface="+mn-lt"/>
                          <a:ea typeface="+mn-ea"/>
                          <a:cs typeface="+mn-cs"/>
                        </a:rPr>
                        <a:t>位于贵州省</a:t>
                      </a:r>
                      <a:r>
                        <a:rPr lang="zh-CN" altLang="en-US" sz="1000" kern="1200" dirty="0" smtClean="0">
                          <a:solidFill>
                            <a:schemeClr val="dk1"/>
                          </a:solidFill>
                          <a:latin typeface="+mn-lt"/>
                          <a:ea typeface="+mn-ea"/>
                          <a:cs typeface="+mn-cs"/>
                        </a:rPr>
                        <a:t>毕节市</a:t>
                      </a:r>
                      <a:r>
                        <a:rPr lang="zh-CN" altLang="zh-CN" sz="1000" kern="1200" dirty="0" smtClean="0">
                          <a:solidFill>
                            <a:schemeClr val="dk1"/>
                          </a:solidFill>
                          <a:latin typeface="+mn-lt"/>
                          <a:ea typeface="+mn-ea"/>
                          <a:cs typeface="+mn-cs"/>
                        </a:rPr>
                        <a:t>黔西</a:t>
                      </a:r>
                      <a:r>
                        <a:rPr lang="zh-CN" altLang="en-US" sz="1000" kern="1200" dirty="0" smtClean="0">
                          <a:solidFill>
                            <a:schemeClr val="dk1"/>
                          </a:solidFill>
                          <a:latin typeface="+mn-lt"/>
                          <a:ea typeface="+mn-ea"/>
                          <a:cs typeface="+mn-cs"/>
                        </a:rPr>
                        <a:t>市黔金路</a:t>
                      </a:r>
                      <a:r>
                        <a:rPr lang="en-US" altLang="zh-CN" sz="1000" kern="1200" dirty="0" smtClean="0">
                          <a:solidFill>
                            <a:schemeClr val="dk1"/>
                          </a:solidFill>
                          <a:latin typeface="+mn-lt"/>
                          <a:ea typeface="+mn-ea"/>
                          <a:cs typeface="+mn-cs"/>
                        </a:rPr>
                        <a:t>599</a:t>
                      </a:r>
                      <a:r>
                        <a:rPr lang="zh-CN" altLang="en-US" sz="1000" kern="1200" dirty="0" smtClean="0">
                          <a:solidFill>
                            <a:schemeClr val="dk1"/>
                          </a:solidFill>
                          <a:latin typeface="+mn-lt"/>
                          <a:ea typeface="+mn-ea"/>
                          <a:cs typeface="+mn-cs"/>
                        </a:rPr>
                        <a:t>号</a:t>
                      </a:r>
                      <a:r>
                        <a:rPr lang="zh-CN" altLang="zh-CN" sz="1000" kern="1200" dirty="0" smtClean="0">
                          <a:solidFill>
                            <a:schemeClr val="dk1"/>
                          </a:solidFill>
                          <a:latin typeface="+mn-lt"/>
                          <a:ea typeface="+mn-ea"/>
                          <a:cs typeface="+mn-cs"/>
                        </a:rPr>
                        <a:t>万丰国际商贸城</a:t>
                      </a:r>
                      <a:r>
                        <a:rPr lang="en-US" altLang="zh-CN" sz="1000" kern="1200" dirty="0" smtClean="0">
                          <a:solidFill>
                            <a:schemeClr val="dk1"/>
                          </a:solidFill>
                          <a:latin typeface="+mn-lt"/>
                          <a:ea typeface="+mn-ea"/>
                          <a:cs typeface="+mn-cs"/>
                        </a:rPr>
                        <a:t>A5</a:t>
                      </a:r>
                      <a:r>
                        <a:rPr lang="zh-CN" altLang="zh-CN" sz="1000" kern="1200" dirty="0" smtClean="0">
                          <a:solidFill>
                            <a:schemeClr val="dk1"/>
                          </a:solidFill>
                          <a:latin typeface="+mn-lt"/>
                          <a:ea typeface="+mn-ea"/>
                          <a:cs typeface="+mn-cs"/>
                        </a:rPr>
                        <a:t>幢</a:t>
                      </a:r>
                      <a:r>
                        <a:rPr lang="en-US" altLang="zh-CN" sz="1000" kern="1200" dirty="0" smtClean="0">
                          <a:solidFill>
                            <a:schemeClr val="dk1"/>
                          </a:solidFill>
                          <a:latin typeface="+mn-lt"/>
                          <a:ea typeface="+mn-ea"/>
                          <a:cs typeface="+mn-cs"/>
                        </a:rPr>
                        <a:t>1</a:t>
                      </a:r>
                      <a:r>
                        <a:rPr lang="zh-CN" altLang="zh-CN" sz="1000" kern="1200" dirty="0" smtClean="0">
                          <a:solidFill>
                            <a:schemeClr val="dk1"/>
                          </a:solidFill>
                          <a:latin typeface="+mn-lt"/>
                          <a:ea typeface="+mn-ea"/>
                          <a:cs typeface="+mn-cs"/>
                        </a:rPr>
                        <a:t>单元</a:t>
                      </a:r>
                      <a:r>
                        <a:rPr lang="en-US" altLang="zh-CN" sz="1000" kern="1200" dirty="0" smtClean="0">
                          <a:solidFill>
                            <a:schemeClr val="dk1"/>
                          </a:solidFill>
                          <a:latin typeface="+mn-lt"/>
                          <a:ea typeface="+mn-ea"/>
                          <a:cs typeface="+mn-cs"/>
                        </a:rPr>
                        <a:t>2</a:t>
                      </a:r>
                      <a:r>
                        <a:rPr lang="zh-CN" altLang="zh-CN" sz="1000" kern="1200" dirty="0" smtClean="0">
                          <a:solidFill>
                            <a:schemeClr val="dk1"/>
                          </a:solidFill>
                          <a:latin typeface="+mn-lt"/>
                          <a:ea typeface="+mn-ea"/>
                          <a:cs typeface="+mn-cs"/>
                        </a:rPr>
                        <a:t>层</a:t>
                      </a:r>
                      <a:r>
                        <a:rPr lang="en-US" altLang="zh-CN" sz="1000" kern="1200" dirty="0" smtClean="0">
                          <a:solidFill>
                            <a:schemeClr val="dk1"/>
                          </a:solidFill>
                          <a:latin typeface="+mn-lt"/>
                          <a:ea typeface="+mn-ea"/>
                          <a:cs typeface="+mn-cs"/>
                        </a:rPr>
                        <a:t>18</a:t>
                      </a:r>
                      <a:r>
                        <a:rPr lang="zh-CN" altLang="zh-CN" sz="1000" kern="1200" dirty="0" smtClean="0">
                          <a:solidFill>
                            <a:schemeClr val="dk1"/>
                          </a:solidFill>
                          <a:latin typeface="+mn-lt"/>
                          <a:ea typeface="+mn-ea"/>
                          <a:cs typeface="+mn-cs"/>
                        </a:rPr>
                        <a:t>号、</a:t>
                      </a:r>
                      <a:r>
                        <a:rPr lang="en-US" altLang="zh-CN" sz="1000" kern="1200" dirty="0" smtClean="0">
                          <a:solidFill>
                            <a:schemeClr val="dk1"/>
                          </a:solidFill>
                          <a:latin typeface="+mn-lt"/>
                          <a:ea typeface="+mn-ea"/>
                          <a:cs typeface="+mn-cs"/>
                        </a:rPr>
                        <a:t>19</a:t>
                      </a:r>
                      <a:r>
                        <a:rPr lang="zh-CN" altLang="zh-CN" sz="1000" kern="1200" dirty="0" smtClean="0">
                          <a:solidFill>
                            <a:schemeClr val="dk1"/>
                          </a:solidFill>
                          <a:latin typeface="+mn-lt"/>
                          <a:ea typeface="+mn-ea"/>
                          <a:cs typeface="+mn-cs"/>
                        </a:rPr>
                        <a:t>号商业用房抵押，面积</a:t>
                      </a:r>
                      <a:r>
                        <a:rPr lang="en-US" altLang="zh-CN" sz="1000" kern="1200" dirty="0" smtClean="0">
                          <a:solidFill>
                            <a:schemeClr val="dk1"/>
                          </a:solidFill>
                          <a:latin typeface="+mn-lt"/>
                          <a:ea typeface="+mn-ea"/>
                          <a:cs typeface="+mn-cs"/>
                        </a:rPr>
                        <a:t>105.26</a:t>
                      </a:r>
                      <a:r>
                        <a:rPr lang="zh-CN" altLang="zh-CN" sz="1000" kern="1200" dirty="0" smtClean="0">
                          <a:solidFill>
                            <a:schemeClr val="dk1"/>
                          </a:solidFill>
                          <a:latin typeface="+mn-lt"/>
                          <a:ea typeface="+mn-ea"/>
                          <a:cs typeface="+mn-cs"/>
                        </a:rPr>
                        <a:t>㎡</a:t>
                      </a:r>
                      <a:r>
                        <a:rPr lang="zh-CN" altLang="en-US" sz="1000" kern="1200" dirty="0" smtClean="0">
                          <a:solidFill>
                            <a:schemeClr val="dk1"/>
                          </a:solidFill>
                          <a:latin typeface="+mn-lt"/>
                          <a:ea typeface="+mn-ea"/>
                          <a:cs typeface="+mn-cs"/>
                        </a:rPr>
                        <a:t>。</a:t>
                      </a:r>
                      <a:endParaRPr lang="zh-CN" altLang="zh-CN" sz="1000" kern="1200" dirty="0" smtClean="0">
                        <a:solidFill>
                          <a:schemeClr val="dk1"/>
                        </a:solidFill>
                        <a:latin typeface="+mn-lt"/>
                        <a:ea typeface="+mn-ea"/>
                        <a:cs typeface="+mn-cs"/>
                      </a:endParaRPr>
                    </a:p>
                  </a:txBody>
                  <a:tcPr marL="116653" marR="116653" marT="58326" marB="58326" anchor="ctr"/>
                </a:tc>
              </a:tr>
              <a:tr h="28803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诉讼情况</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未诉讼</a:t>
                      </a:r>
                      <a:endParaRPr lang="zh-CN" altLang="en-US" sz="1000" kern="1200" dirty="0">
                        <a:solidFill>
                          <a:schemeClr val="dk1"/>
                        </a:solidFill>
                        <a:latin typeface="+mn-lt"/>
                        <a:ea typeface="+mn-ea"/>
                        <a:cs typeface="+mn-cs"/>
                      </a:endParaRPr>
                    </a:p>
                  </a:txBody>
                  <a:tcPr marL="116653" marR="116653" marT="58326" marB="58326" anchor="ctr"/>
                </a:tc>
              </a:tr>
            </a:tbl>
          </a:graphicData>
        </a:graphic>
      </p:graphicFrame>
      <p:sp>
        <p:nvSpPr>
          <p:cNvPr id="6" name="矩形 5"/>
          <p:cNvSpPr/>
          <p:nvPr/>
        </p:nvSpPr>
        <p:spPr>
          <a:xfrm>
            <a:off x="307264" y="195486"/>
            <a:ext cx="6424976"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、云锦</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和农业、金实农业项目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矩形 3"/>
          <p:cNvSpPr/>
          <p:nvPr/>
        </p:nvSpPr>
        <p:spPr>
          <a:xfrm>
            <a:off x="1233752" y="4515966"/>
            <a:ext cx="6938648" cy="246221"/>
          </a:xfrm>
          <a:prstGeom prst="rect">
            <a:avLst/>
          </a:prstGeom>
        </p:spPr>
        <p:txBody>
          <a:bodyPr wrap="square">
            <a:spAutoFit/>
          </a:bodyPr>
          <a:lstStyle/>
          <a:p>
            <a:pPr lvl="0"/>
            <a:r>
              <a:rPr lang="zh-CN" altLang="en-US" sz="1000" dirty="0">
                <a:solidFill>
                  <a:schemeClr val="dk1"/>
                </a:solidFill>
              </a:rPr>
              <a:t>备注：贵州云锦和农业科技有限公司、贵阳金实农业科技开发有限公司抵押物处于同一位置，在此统一介绍。</a:t>
            </a:r>
            <a:endParaRPr lang="zh-CN" altLang="en-US" sz="1000" dirty="0">
              <a:solidFill>
                <a:schemeClr val="dk1"/>
              </a:solidFill>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827584" y="843558"/>
            <a:ext cx="7200800" cy="651845"/>
          </a:xfrm>
          <a:prstGeom prst="rect">
            <a:avLst/>
          </a:prstGeom>
        </p:spPr>
        <p:txBody>
          <a:bodyPr wrap="square">
            <a:spAutoFit/>
          </a:bodyPr>
          <a:lstStyle/>
          <a:p>
            <a:pPr algn="just">
              <a:lnSpc>
                <a:spcPts val="1500"/>
              </a:lnSpc>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       抵押物位于黔西市，</a:t>
            </a:r>
            <a:r>
              <a:rPr lang="zh-CN"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该</a:t>
            </a:r>
            <a:r>
              <a:rPr lang="zh-CN"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批抵押物位于贵州省</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毕节市</a:t>
            </a:r>
            <a:r>
              <a:rPr lang="zh-CN"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黔西县新城区的万丰</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国际</a:t>
            </a:r>
            <a:r>
              <a:rPr lang="zh-CN"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商贸城内，黔西客运东站设置于</a:t>
            </a:r>
            <a:r>
              <a:rPr lang="zh-CN"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其后</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，地理位置较好</a:t>
            </a:r>
            <a:r>
              <a:rPr lang="zh-CN"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商贸城目前的主要业态为摩托车、电动车等各类车辆的销售</a:t>
            </a:r>
            <a:r>
              <a:rPr lang="zh-CN"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市场业态专一，</a:t>
            </a:r>
            <a:r>
              <a:rPr lang="zh-CN"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商业</a:t>
            </a:r>
            <a:r>
              <a:rPr lang="zh-CN"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氛围较成熟，商铺多数已出租。抵押物分别位于商贸城的一、二层，属于联排铺面，但拥有单独产权证，可整体或单独处置。</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矩形 4"/>
          <p:cNvSpPr/>
          <p:nvPr/>
        </p:nvSpPr>
        <p:spPr>
          <a:xfrm>
            <a:off x="307264" y="195486"/>
            <a:ext cx="6424976"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、云锦</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和农业、金实农业项目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098" name="Picture 2" descr="C:\Users\Pangyipeng\Desktop\万丰商贸城.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23628" y="1635646"/>
            <a:ext cx="6408712" cy="31288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8615" y="363220"/>
            <a:ext cx="6505575" cy="398780"/>
          </a:xfrm>
          <a:prstGeom prst="rect">
            <a:avLst/>
          </a:prstGeom>
          <a:noFill/>
        </p:spPr>
        <p:txBody>
          <a:bodyPr wrap="square" rtlCol="0" anchor="t">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sym typeface="+mn-ea"/>
              </a:rPr>
              <a:t>、云锦</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sym typeface="+mn-ea"/>
              </a:rPr>
              <a:t>和农业、金实农业项目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sym typeface="+mn-ea"/>
              </a:rPr>
              <a:t>资产项目亮点</a:t>
            </a:r>
            <a:endPar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139190" y="762000"/>
            <a:ext cx="6593205" cy="899160"/>
          </a:xfrm>
          <a:prstGeom prst="rect">
            <a:avLst/>
          </a:prstGeom>
          <a:noFill/>
        </p:spPr>
        <p:txBody>
          <a:bodyPr wrap="square" rtlCol="0" anchor="t">
            <a:spAutoFit/>
          </a:bodyPr>
          <a:lstStyle/>
          <a:p>
            <a:pPr marL="12700" indent="262255" algn="l" rtl="0" eaLnBrk="0">
              <a:lnSpc>
                <a:spcPct val="146000"/>
              </a:lnSpc>
            </a:pPr>
            <a:r>
              <a:rPr lang="en-US" altLang="zh-CN" sz="1200" kern="0" spc="-140" dirty="0" smtClean="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sz="1200" kern="0" spc="-140" dirty="0" smtClean="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万丰</a:t>
            </a:r>
            <a:r>
              <a:rPr sz="1200" kern="0" spc="-140" dirty="0" smtClean="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sz="12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商贸城</a:t>
            </a:r>
            <a:r>
              <a:rPr lang="zh-CN" sz="12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主打建材、家具、电动车、五金灯饰等一体化采购中心。</a:t>
            </a:r>
            <a:r>
              <a:rPr lang="en-US" altLang="zh-CN" sz="12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12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marL="12700" indent="262255" algn="l" rtl="0" eaLnBrk="0">
              <a:lnSpc>
                <a:spcPct val="146000"/>
              </a:lnSpc>
            </a:pPr>
            <a:r>
              <a:rPr lang="en-US" altLang="zh-CN" sz="12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sz="1200" kern="0" spc="90" dirty="0" smtClean="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由</a:t>
            </a:r>
            <a:r>
              <a:rPr lang="zh-CN" sz="12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专业管理团队运营</a:t>
            </a:r>
            <a:r>
              <a:rPr sz="1200" kern="0" spc="8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sz="1200" kern="0" spc="8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一层</a:t>
            </a:r>
            <a:r>
              <a:rPr sz="1200" kern="0" spc="8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商铺多数已出租</a:t>
            </a:r>
            <a:r>
              <a:rPr lang="zh-CN" sz="1200" kern="0" spc="8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，车位充足、设施配套全</a:t>
            </a:r>
            <a:r>
              <a:rPr sz="1200" kern="0" spc="8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sz="1200" kern="0" spc="8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marL="12700" indent="262255" algn="l" rtl="0" eaLnBrk="0">
              <a:lnSpc>
                <a:spcPct val="146000"/>
              </a:lnSpc>
            </a:pPr>
            <a:r>
              <a:rPr lang="en-US" altLang="x-none" sz="1200" kern="0" spc="8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200" kern="0" spc="80" dirty="0" smtClean="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抵押物</a:t>
            </a:r>
            <a:r>
              <a:rPr lang="zh-CN" altLang="en-US" sz="1200" kern="0" spc="8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位于商贸城的一层、二层，户型方正，光线充足，开阔平整。</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图片 4" descr="万丰商贸城"/>
          <p:cNvPicPr>
            <a:picLocks noChangeAspect="1"/>
          </p:cNvPicPr>
          <p:nvPr/>
        </p:nvPicPr>
        <p:blipFill>
          <a:blip r:embed="rId1"/>
          <a:stretch>
            <a:fillRect/>
          </a:stretch>
        </p:blipFill>
        <p:spPr>
          <a:xfrm>
            <a:off x="1714500" y="1661160"/>
            <a:ext cx="5715000" cy="3213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07264" y="195486"/>
            <a:ext cx="6424976"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、云锦</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和农业、金实农业项目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22648" y="2847357"/>
            <a:ext cx="2520280" cy="1890210"/>
          </a:xfrm>
          <a:prstGeom prst="rect">
            <a:avLst/>
          </a:prstGeom>
        </p:spPr>
      </p:pic>
      <p:pic>
        <p:nvPicPr>
          <p:cNvPr id="8" name="图片 2" descr="IMG_6904(09-06-10-04-52)"/>
          <p:cNvPicPr>
            <a:picLocks noChangeAspect="1"/>
          </p:cNvPicPr>
          <p:nvPr/>
        </p:nvPicPr>
        <p:blipFill>
          <a:blip r:embed="rId2"/>
          <a:stretch>
            <a:fillRect/>
          </a:stretch>
        </p:blipFill>
        <p:spPr>
          <a:xfrm>
            <a:off x="622935" y="827405"/>
            <a:ext cx="2520315" cy="1868805"/>
          </a:xfrm>
          <a:prstGeom prst="rect">
            <a:avLst/>
          </a:prstGeom>
        </p:spPr>
      </p:pic>
      <p:pic>
        <p:nvPicPr>
          <p:cNvPr id="10" name="图片 9" descr="抵押物为抵押物为A1-1-4、A1-1-3、A1-1-2、出租，租金16-18元每平"/>
          <p:cNvPicPr>
            <a:picLocks noChangeAspect="1"/>
          </p:cNvPicPr>
          <p:nvPr/>
        </p:nvPicPr>
        <p:blipFill>
          <a:blip r:embed="rId3"/>
          <a:stretch>
            <a:fillRect/>
          </a:stretch>
        </p:blipFill>
        <p:spPr>
          <a:xfrm>
            <a:off x="6089015" y="2847340"/>
            <a:ext cx="2329815" cy="1890395"/>
          </a:xfrm>
          <a:prstGeom prst="rect">
            <a:avLst/>
          </a:prstGeom>
        </p:spPr>
      </p:pic>
      <p:pic>
        <p:nvPicPr>
          <p:cNvPr id="12" name="图片 12" descr="抵押物为A4-2-19、A4-2-18、A4-2-17、A4-2-15、A4-2-14、A4-2-13、A4-2-12，打通空置"/>
          <p:cNvPicPr>
            <a:picLocks noChangeAspect="1"/>
          </p:cNvPicPr>
          <p:nvPr/>
        </p:nvPicPr>
        <p:blipFill>
          <a:blip r:embed="rId4"/>
          <a:stretch>
            <a:fillRect/>
          </a:stretch>
        </p:blipFill>
        <p:spPr>
          <a:xfrm>
            <a:off x="3315970" y="2847340"/>
            <a:ext cx="2600325" cy="1890395"/>
          </a:xfrm>
          <a:prstGeom prst="rect">
            <a:avLst/>
          </a:prstGeom>
        </p:spPr>
      </p:pic>
      <p:pic>
        <p:nvPicPr>
          <p:cNvPr id="11" name="图片 8" descr="抵押物为A5-2-24、A5-2-23、A5-2-22、A5-2-21、A5-2-20、A5-2-19、A5-2-18打通，出租给爱琪体育，租金12-14元每平"/>
          <p:cNvPicPr>
            <a:picLocks noChangeAspect="1"/>
          </p:cNvPicPr>
          <p:nvPr/>
        </p:nvPicPr>
        <p:blipFill>
          <a:blip r:embed="rId5"/>
          <a:stretch>
            <a:fillRect/>
          </a:stretch>
        </p:blipFill>
        <p:spPr>
          <a:xfrm>
            <a:off x="3315335" y="827405"/>
            <a:ext cx="2600325" cy="1870710"/>
          </a:xfrm>
          <a:prstGeom prst="rect">
            <a:avLst/>
          </a:prstGeom>
        </p:spPr>
      </p:pic>
      <p:pic>
        <p:nvPicPr>
          <p:cNvPr id="13" name="图片 13" descr="抵押物为A1-2-21~A1-2-1，与A1-2-7、A1-2-6打通，出租给KS太球溜冰场，租金16-18元每平（1）"/>
          <p:cNvPicPr>
            <a:picLocks noChangeAspect="1"/>
          </p:cNvPicPr>
          <p:nvPr/>
        </p:nvPicPr>
        <p:blipFill>
          <a:blip r:embed="rId6"/>
          <a:stretch>
            <a:fillRect/>
          </a:stretch>
        </p:blipFill>
        <p:spPr>
          <a:xfrm>
            <a:off x="6088380" y="827405"/>
            <a:ext cx="2330450" cy="190182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格 37"/>
          <p:cNvGraphicFramePr>
            <a:graphicFrameLocks noGrp="1"/>
          </p:cNvGraphicFramePr>
          <p:nvPr>
            <p:custDataLst>
              <p:tags r:id="rId1"/>
            </p:custDataLst>
          </p:nvPr>
        </p:nvGraphicFramePr>
        <p:xfrm>
          <a:off x="1259632" y="987574"/>
          <a:ext cx="6912768" cy="3552727"/>
        </p:xfrm>
        <a:graphic>
          <a:graphicData uri="http://schemas.openxmlformats.org/drawingml/2006/table">
            <a:tbl>
              <a:tblPr firstRow="1" bandRow="1">
                <a:tableStyleId>{5C22544A-7EE6-4342-B048-85BDC9FD1C3A}</a:tableStyleId>
              </a:tblPr>
              <a:tblGrid>
                <a:gridCol w="1800200"/>
                <a:gridCol w="5112568"/>
              </a:tblGrid>
              <a:tr h="286483">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lt1"/>
                          </a:solidFill>
                          <a:latin typeface="+mn-lt"/>
                          <a:ea typeface="+mn-ea"/>
                          <a:cs typeface="+mn-cs"/>
                        </a:rPr>
                        <a:t>贵州合美天创贸易有限公司项目基本情况</a:t>
                      </a:r>
                      <a:endParaRPr lang="zh-CN" altLang="en-US" sz="1200" b="1" kern="1200" dirty="0" smtClean="0">
                        <a:solidFill>
                          <a:schemeClr val="lt1"/>
                        </a:solidFill>
                        <a:latin typeface="+mn-lt"/>
                        <a:ea typeface="+mn-ea"/>
                        <a:cs typeface="+mn-cs"/>
                      </a:endParaRPr>
                    </a:p>
                  </a:txBody>
                  <a:tcPr marL="116653" marR="116653" marT="58326" marB="58326"/>
                </a:tc>
                <a:tc hMerge="1">
                  <a:tcPr marL="116653" marR="116653" marT="58326" marB="58326">
                    <a:solidFill>
                      <a:srgbClr val="0092D7"/>
                    </a:solidFill>
                  </a:tcPr>
                </a:tc>
              </a:tr>
              <a:tr h="25973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000" kern="1200" dirty="0" smtClean="0"/>
                        <a:t>债务人</a:t>
                      </a:r>
                      <a:endPar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贵州合美天创贸易有限公司</a:t>
                      </a:r>
                      <a:endParaRPr lang="zh-CN" altLang="en-US" sz="1000" kern="1200" dirty="0" smtClean="0">
                        <a:solidFill>
                          <a:schemeClr val="dk1"/>
                        </a:solidFill>
                        <a:latin typeface="+mn-lt"/>
                        <a:ea typeface="+mn-ea"/>
                        <a:cs typeface="+mn-cs"/>
                      </a:endParaRPr>
                    </a:p>
                  </a:txBody>
                  <a:tcPr marL="116653" marR="116653" marT="58326" marB="58326" anchor="ctr"/>
                </a:tc>
              </a:tr>
              <a:tr h="27053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债务人所在地区</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贵州省贵阳市</a:t>
                      </a:r>
                      <a:endParaRPr lang="zh-CN" altLang="en-US" sz="1000" kern="1200" dirty="0">
                        <a:solidFill>
                          <a:srgbClr val="FF0000"/>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债权本金</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1,600</a:t>
                      </a:r>
                      <a:r>
                        <a:rPr lang="zh-CN" altLang="en-US" sz="1000" kern="1200" dirty="0" smtClean="0">
                          <a:solidFill>
                            <a:schemeClr val="dk1"/>
                          </a:solidFill>
                          <a:latin typeface="+mn-lt"/>
                          <a:ea typeface="+mn-ea"/>
                          <a:cs typeface="+mn-cs"/>
                        </a:rPr>
                        <a:t>万元</a:t>
                      </a:r>
                      <a:endParaRPr lang="en-US" altLang="zh-CN" sz="1000" kern="1200" dirty="0" smtClean="0">
                        <a:solidFill>
                          <a:schemeClr val="dk1"/>
                        </a:solidFill>
                        <a:latin typeface="+mn-lt"/>
                        <a:ea typeface="+mn-ea"/>
                        <a:cs typeface="+mn-cs"/>
                      </a:endParaRPr>
                    </a:p>
                  </a:txBody>
                  <a:tcPr marL="116653" marR="116653" marT="58326" marB="58326" anchor="ctr"/>
                </a:tc>
              </a:tr>
              <a:tr h="40309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债权利息</a:t>
                      </a:r>
                      <a:br>
                        <a:rPr lang="en-US" altLang="zh-CN" sz="1000" kern="1200" dirty="0" smtClean="0">
                          <a:solidFill>
                            <a:srgbClr val="FF0000"/>
                          </a:solidFill>
                          <a:latin typeface="+mn-lt"/>
                          <a:ea typeface="+mn-ea"/>
                          <a:cs typeface="+mn-cs"/>
                        </a:rPr>
                      </a:br>
                      <a:r>
                        <a:rPr lang="zh-CN" altLang="en-US" sz="1000" kern="1200" dirty="0" smtClean="0">
                          <a:solidFill>
                            <a:srgbClr val="FF0000"/>
                          </a:solidFill>
                          <a:latin typeface="+mn-lt"/>
                          <a:ea typeface="+mn-ea"/>
                          <a:cs typeface="+mn-cs"/>
                        </a:rPr>
                        <a:t>（</a:t>
                      </a:r>
                      <a:r>
                        <a:rPr lang="zh-CN" altLang="en-US" sz="1000" dirty="0" smtClean="0">
                          <a:solidFill>
                            <a:srgbClr val="FF0000"/>
                          </a:solidFill>
                          <a:sym typeface="+mn-ea"/>
                        </a:rPr>
                        <a:t>截至</a:t>
                      </a:r>
                      <a:r>
                        <a:rPr lang="en-US" altLang="zh-CN" sz="1000" dirty="0" smtClean="0">
                          <a:solidFill>
                            <a:srgbClr val="FF0000"/>
                          </a:solidFill>
                          <a:sym typeface="+mn-ea"/>
                        </a:rPr>
                        <a:t>2024</a:t>
                      </a:r>
                      <a:r>
                        <a:rPr lang="zh-CN" altLang="en-US" sz="1000" dirty="0" smtClean="0">
                          <a:solidFill>
                            <a:srgbClr val="FF0000"/>
                          </a:solidFill>
                          <a:sym typeface="+mn-ea"/>
                        </a:rPr>
                        <a:t>年</a:t>
                      </a:r>
                      <a:r>
                        <a:rPr lang="en-US" altLang="zh-CN" sz="1000" dirty="0" smtClean="0">
                          <a:solidFill>
                            <a:srgbClr val="FF0000"/>
                          </a:solidFill>
                          <a:sym typeface="+mn-ea"/>
                        </a:rPr>
                        <a:t>6</a:t>
                      </a:r>
                      <a:r>
                        <a:rPr lang="zh-CN" altLang="en-US" sz="1000" dirty="0" smtClean="0">
                          <a:solidFill>
                            <a:srgbClr val="FF0000"/>
                          </a:solidFill>
                          <a:sym typeface="+mn-ea"/>
                        </a:rPr>
                        <a:t>月</a:t>
                      </a:r>
                      <a:r>
                        <a:rPr lang="en-US" altLang="zh-CN" sz="1000" dirty="0" smtClean="0">
                          <a:solidFill>
                            <a:srgbClr val="FF0000"/>
                          </a:solidFill>
                          <a:sym typeface="+mn-ea"/>
                        </a:rPr>
                        <a:t>30</a:t>
                      </a:r>
                      <a:r>
                        <a:rPr lang="zh-CN" altLang="en-US" sz="1000" dirty="0" smtClean="0">
                          <a:solidFill>
                            <a:srgbClr val="FF0000"/>
                          </a:solidFill>
                          <a:sym typeface="+mn-ea"/>
                        </a:rPr>
                        <a:t>日</a:t>
                      </a:r>
                      <a:r>
                        <a:rPr lang="zh-CN" altLang="en-US" sz="1000" kern="1200" dirty="0" smtClean="0">
                          <a:solidFill>
                            <a:srgbClr val="FF0000"/>
                          </a:solidFill>
                          <a:latin typeface="+mn-lt"/>
                          <a:ea typeface="+mn-ea"/>
                          <a:cs typeface="+mn-cs"/>
                        </a:rPr>
                        <a:t>）</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rgbClr val="FF0000"/>
                          </a:solidFill>
                          <a:latin typeface="+mn-lt"/>
                          <a:ea typeface="+mn-ea"/>
                          <a:cs typeface="+mn-cs"/>
                        </a:rPr>
                        <a:t>2544.27</a:t>
                      </a:r>
                      <a:r>
                        <a:rPr lang="zh-CN" altLang="en-US" sz="1000" kern="1200" dirty="0" smtClean="0">
                          <a:solidFill>
                            <a:srgbClr val="FF0000"/>
                          </a:solidFill>
                          <a:latin typeface="+mn-lt"/>
                          <a:ea typeface="+mn-ea"/>
                          <a:cs typeface="+mn-cs"/>
                        </a:rPr>
                        <a:t>万元</a:t>
                      </a:r>
                      <a:endParaRPr lang="en-US" altLang="zh-CN" sz="1000" kern="1200" dirty="0" smtClean="0">
                        <a:solidFill>
                          <a:srgbClr val="FF0000"/>
                        </a:solidFill>
                        <a:latin typeface="+mn-lt"/>
                        <a:ea typeface="+mn-ea"/>
                        <a:cs typeface="+mn-cs"/>
                      </a:endParaRPr>
                    </a:p>
                  </a:txBody>
                  <a:tcPr marL="116653" marR="116653" marT="58326" marB="58326" anchor="ctr"/>
                </a:tc>
              </a:tr>
              <a:tr h="28048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担保措施</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抵押担保</a:t>
                      </a:r>
                      <a:r>
                        <a:rPr lang="en-US" altLang="zh-CN" sz="1000" kern="1200" dirty="0" smtClean="0">
                          <a:solidFill>
                            <a:schemeClr val="dk1"/>
                          </a:solidFill>
                          <a:latin typeface="+mn-lt"/>
                          <a:ea typeface="+mn-ea"/>
                          <a:cs typeface="+mn-cs"/>
                        </a:rPr>
                        <a:t>/</a:t>
                      </a:r>
                      <a:r>
                        <a:rPr lang="zh-CN" altLang="en-US" sz="1000" kern="1200" dirty="0" smtClean="0">
                          <a:solidFill>
                            <a:schemeClr val="dk1"/>
                          </a:solidFill>
                          <a:latin typeface="+mn-lt"/>
                          <a:ea typeface="+mn-ea"/>
                          <a:cs typeface="+mn-cs"/>
                        </a:rPr>
                        <a:t>保证担保</a:t>
                      </a:r>
                      <a:endParaRPr lang="zh-CN" altLang="en-US" sz="1000" kern="1200" dirty="0">
                        <a:solidFill>
                          <a:schemeClr val="dk1"/>
                        </a:solidFill>
                        <a:latin typeface="+mn-lt"/>
                        <a:ea typeface="+mn-ea"/>
                        <a:cs typeface="+mn-cs"/>
                      </a:endParaRPr>
                    </a:p>
                  </a:txBody>
                  <a:tcPr marL="116653" marR="116653" marT="58326" marB="58326" anchor="ctr"/>
                </a:tc>
              </a:tr>
              <a:tr h="47343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保证人（如有）</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3</a:t>
                      </a:r>
                      <a:r>
                        <a:rPr lang="zh-CN" altLang="en-US" sz="1000" kern="1200" dirty="0" smtClean="0">
                          <a:solidFill>
                            <a:schemeClr val="dk1"/>
                          </a:solidFill>
                          <a:latin typeface="+mn-lt"/>
                          <a:ea typeface="+mn-ea"/>
                          <a:cs typeface="+mn-cs"/>
                        </a:rPr>
                        <a:t>名自然人。</a:t>
                      </a:r>
                      <a:endParaRPr lang="zh-CN" altLang="en-US" sz="1000" kern="1200" dirty="0">
                        <a:solidFill>
                          <a:schemeClr val="dk1"/>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抵（质）押物类型</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商业房地产</a:t>
                      </a:r>
                      <a:endParaRPr lang="zh-CN" altLang="en-US" sz="1000" kern="1200" dirty="0">
                        <a:solidFill>
                          <a:srgbClr val="FF0000"/>
                        </a:solidFill>
                        <a:latin typeface="+mn-lt"/>
                        <a:ea typeface="+mn-ea"/>
                        <a:cs typeface="+mn-cs"/>
                      </a:endParaRPr>
                    </a:p>
                  </a:txBody>
                  <a:tcPr marL="116653" marR="116653" marT="58326" marB="58326" anchor="ctr"/>
                </a:tc>
              </a:tr>
              <a:tr h="54951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抵（质）押物情况</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ts val="1800"/>
                        </a:lnSpc>
                        <a:spcBef>
                          <a:spcPts val="0"/>
                        </a:spcBef>
                        <a:spcAft>
                          <a:spcPts val="0"/>
                        </a:spcAft>
                        <a:buClrTx/>
                        <a:buSzTx/>
                        <a:buFontTx/>
                        <a:buNone/>
                        <a:defRPr/>
                      </a:pPr>
                      <a:r>
                        <a:rPr lang="zh-CN" altLang="zh-CN" sz="1000" kern="1200" dirty="0" smtClean="0">
                          <a:solidFill>
                            <a:schemeClr val="dk1"/>
                          </a:solidFill>
                          <a:latin typeface="+mn-lt"/>
                          <a:ea typeface="+mn-ea"/>
                          <a:cs typeface="+mn-cs"/>
                        </a:rPr>
                        <a:t>贵州标大房地产开发有限责任公司以其位于贵州省黔西市城关镇文化路黔西杜鹃花大酒店</a:t>
                      </a:r>
                      <a:r>
                        <a:rPr lang="en-US" altLang="zh-CN" sz="1000" kern="1200" dirty="0" smtClean="0">
                          <a:solidFill>
                            <a:schemeClr val="dk1"/>
                          </a:solidFill>
                          <a:latin typeface="+mn-lt"/>
                          <a:ea typeface="+mn-ea"/>
                          <a:cs typeface="+mn-cs"/>
                        </a:rPr>
                        <a:t>13-19</a:t>
                      </a:r>
                      <a:r>
                        <a:rPr lang="zh-CN" altLang="zh-CN" sz="1000" kern="1200" dirty="0" smtClean="0">
                          <a:solidFill>
                            <a:schemeClr val="dk1"/>
                          </a:solidFill>
                          <a:latin typeface="+mn-lt"/>
                          <a:ea typeface="+mn-ea"/>
                          <a:cs typeface="+mn-cs"/>
                        </a:rPr>
                        <a:t>层的商业用房抵押，面积</a:t>
                      </a:r>
                      <a:r>
                        <a:rPr lang="en-US" altLang="zh-CN" sz="1000" kern="1200" dirty="0" smtClean="0">
                          <a:solidFill>
                            <a:schemeClr val="dk1"/>
                          </a:solidFill>
                          <a:latin typeface="+mn-lt"/>
                          <a:ea typeface="+mn-ea"/>
                          <a:cs typeface="+mn-cs"/>
                        </a:rPr>
                        <a:t>4226.39</a:t>
                      </a:r>
                      <a:r>
                        <a:rPr lang="zh-CN" altLang="zh-CN" sz="1000" kern="1200" dirty="0" smtClean="0">
                          <a:solidFill>
                            <a:schemeClr val="dk1"/>
                          </a:solidFill>
                          <a:latin typeface="+mn-lt"/>
                          <a:ea typeface="+mn-ea"/>
                          <a:cs typeface="+mn-cs"/>
                        </a:rPr>
                        <a:t>㎡</a:t>
                      </a:r>
                      <a:r>
                        <a:rPr lang="zh-CN" altLang="en-US" sz="1000" kern="1200" dirty="0" smtClean="0">
                          <a:solidFill>
                            <a:schemeClr val="dk1"/>
                          </a:solidFill>
                          <a:latin typeface="+mn-lt"/>
                          <a:ea typeface="+mn-ea"/>
                          <a:cs typeface="+mn-cs"/>
                        </a:rPr>
                        <a:t>。</a:t>
                      </a:r>
                      <a:endParaRPr lang="zh-CN" altLang="zh-CN" sz="1000" kern="1200" dirty="0" smtClean="0">
                        <a:solidFill>
                          <a:schemeClr val="dk1"/>
                        </a:solidFill>
                        <a:latin typeface="+mn-lt"/>
                        <a:ea typeface="+mn-ea"/>
                        <a:cs typeface="+mn-cs"/>
                      </a:endParaRPr>
                    </a:p>
                  </a:txBody>
                  <a:tcPr marL="116653" marR="116653" marT="58326" marB="58326" anchor="ctr"/>
                </a:tc>
              </a:tr>
              <a:tr h="28803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诉讼情况</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终本执行</a:t>
                      </a:r>
                      <a:endParaRPr lang="zh-CN" altLang="en-US" sz="1000" kern="1200" dirty="0">
                        <a:solidFill>
                          <a:schemeClr val="dk1"/>
                        </a:solidFill>
                        <a:latin typeface="+mn-lt"/>
                        <a:ea typeface="+mn-ea"/>
                        <a:cs typeface="+mn-cs"/>
                      </a:endParaRPr>
                    </a:p>
                  </a:txBody>
                  <a:tcPr marL="116653" marR="116653" marT="58326" marB="58326" anchor="ctr"/>
                </a:tc>
              </a:tr>
            </a:tbl>
          </a:graphicData>
        </a:graphic>
      </p:graphicFrame>
      <p:sp>
        <p:nvSpPr>
          <p:cNvPr id="6" name="矩形 5"/>
          <p:cNvSpPr/>
          <p:nvPr/>
        </p:nvSpPr>
        <p:spPr>
          <a:xfrm>
            <a:off x="307264" y="195486"/>
            <a:ext cx="6424976"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、合美天创、新品亦项目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nvSpPr>
        <p:spPr>
          <a:xfrm>
            <a:off x="1233752" y="4515966"/>
            <a:ext cx="6938648" cy="246221"/>
          </a:xfrm>
          <a:prstGeom prst="rect">
            <a:avLst/>
          </a:prstGeom>
        </p:spPr>
        <p:txBody>
          <a:bodyPr wrap="square">
            <a:spAutoFit/>
          </a:bodyPr>
          <a:lstStyle/>
          <a:p>
            <a:r>
              <a:rPr lang="zh-CN" altLang="en-US" sz="1000" dirty="0">
                <a:solidFill>
                  <a:schemeClr val="dk1"/>
                </a:solidFill>
              </a:rPr>
              <a:t>备注</a:t>
            </a:r>
            <a:r>
              <a:rPr lang="zh-CN" altLang="en-US" sz="1000" dirty="0" smtClean="0">
                <a:solidFill>
                  <a:schemeClr val="dk1"/>
                </a:solidFill>
              </a:rPr>
              <a:t>：</a:t>
            </a:r>
            <a:r>
              <a:rPr lang="zh-CN" altLang="en-US" sz="1000" dirty="0">
                <a:solidFill>
                  <a:schemeClr val="dk1"/>
                </a:solidFill>
              </a:rPr>
              <a:t>贵州合美天创贸易有限公司、贵州新品亦商贸有限公司抵押物处于同一位置，在此统一介绍。</a:t>
            </a:r>
            <a:endParaRPr lang="zh-CN" altLang="en-US" sz="1000" dirty="0">
              <a:solidFill>
                <a:schemeClr val="dk1"/>
              </a:solidFill>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格 37"/>
          <p:cNvGraphicFramePr>
            <a:graphicFrameLocks noGrp="1"/>
          </p:cNvGraphicFramePr>
          <p:nvPr>
            <p:custDataLst>
              <p:tags r:id="rId1"/>
            </p:custDataLst>
          </p:nvPr>
        </p:nvGraphicFramePr>
        <p:xfrm>
          <a:off x="1259632" y="987574"/>
          <a:ext cx="6912768" cy="3552727"/>
        </p:xfrm>
        <a:graphic>
          <a:graphicData uri="http://schemas.openxmlformats.org/drawingml/2006/table">
            <a:tbl>
              <a:tblPr firstRow="1" bandRow="1">
                <a:tableStyleId>{5C22544A-7EE6-4342-B048-85BDC9FD1C3A}</a:tableStyleId>
              </a:tblPr>
              <a:tblGrid>
                <a:gridCol w="1800200"/>
                <a:gridCol w="5112568"/>
              </a:tblGrid>
              <a:tr h="286483">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lt1"/>
                          </a:solidFill>
                          <a:latin typeface="+mn-lt"/>
                          <a:ea typeface="+mn-ea"/>
                          <a:cs typeface="+mn-cs"/>
                        </a:rPr>
                        <a:t>贵州新品亦商贸有限公司项目基本情况</a:t>
                      </a:r>
                      <a:endParaRPr lang="zh-CN" altLang="en-US" sz="1200" b="1" kern="1200" dirty="0" smtClean="0">
                        <a:solidFill>
                          <a:schemeClr val="lt1"/>
                        </a:solidFill>
                        <a:latin typeface="+mn-lt"/>
                        <a:ea typeface="+mn-ea"/>
                        <a:cs typeface="+mn-cs"/>
                      </a:endParaRPr>
                    </a:p>
                  </a:txBody>
                  <a:tcPr marL="116653" marR="116653" marT="58326" marB="58326"/>
                </a:tc>
                <a:tc hMerge="1">
                  <a:tcPr marL="116653" marR="116653" marT="58326" marB="58326">
                    <a:solidFill>
                      <a:srgbClr val="0092D7"/>
                    </a:solidFill>
                  </a:tcPr>
                </a:tc>
              </a:tr>
              <a:tr h="25973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000" kern="1200" dirty="0" smtClean="0"/>
                        <a:t>债务人</a:t>
                      </a:r>
                      <a:endPar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贵州新品亦商贸有限公司</a:t>
                      </a:r>
                      <a:endParaRPr lang="zh-CN" altLang="en-US" sz="1000" kern="1200" dirty="0" smtClean="0">
                        <a:solidFill>
                          <a:schemeClr val="dk1"/>
                        </a:solidFill>
                        <a:latin typeface="+mn-lt"/>
                        <a:ea typeface="+mn-ea"/>
                        <a:cs typeface="+mn-cs"/>
                      </a:endParaRPr>
                    </a:p>
                  </a:txBody>
                  <a:tcPr marL="116653" marR="116653" marT="58326" marB="58326" anchor="ctr"/>
                </a:tc>
              </a:tr>
              <a:tr h="27053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债务人所在地区</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贵州省贵阳市</a:t>
                      </a:r>
                      <a:endParaRPr lang="zh-CN" altLang="en-US" sz="1000" kern="1200" dirty="0">
                        <a:solidFill>
                          <a:srgbClr val="FF0000"/>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债权本金</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1,600</a:t>
                      </a:r>
                      <a:r>
                        <a:rPr lang="zh-CN" altLang="en-US" sz="1000" kern="1200" dirty="0" smtClean="0">
                          <a:solidFill>
                            <a:schemeClr val="dk1"/>
                          </a:solidFill>
                          <a:latin typeface="+mn-lt"/>
                          <a:ea typeface="+mn-ea"/>
                          <a:cs typeface="+mn-cs"/>
                        </a:rPr>
                        <a:t>万元</a:t>
                      </a:r>
                      <a:endParaRPr lang="en-US" altLang="zh-CN" sz="1000" kern="1200" dirty="0" smtClean="0">
                        <a:solidFill>
                          <a:schemeClr val="dk1"/>
                        </a:solidFill>
                        <a:latin typeface="+mn-lt"/>
                        <a:ea typeface="+mn-ea"/>
                        <a:cs typeface="+mn-cs"/>
                      </a:endParaRPr>
                    </a:p>
                  </a:txBody>
                  <a:tcPr marL="116653" marR="116653" marT="58326" marB="58326" anchor="ctr"/>
                </a:tc>
              </a:tr>
              <a:tr h="40309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债权利息</a:t>
                      </a:r>
                      <a:br>
                        <a:rPr lang="en-US" altLang="zh-CN" sz="1000" kern="1200" dirty="0" smtClean="0">
                          <a:solidFill>
                            <a:srgbClr val="FF0000"/>
                          </a:solidFill>
                          <a:latin typeface="+mn-lt"/>
                          <a:ea typeface="+mn-ea"/>
                          <a:cs typeface="+mn-cs"/>
                        </a:rPr>
                      </a:br>
                      <a:r>
                        <a:rPr lang="zh-CN" altLang="en-US" sz="1000" dirty="0" smtClean="0">
                          <a:solidFill>
                            <a:srgbClr val="FF0000"/>
                          </a:solidFill>
                          <a:sym typeface="+mn-ea"/>
                        </a:rPr>
                        <a:t>（截至</a:t>
                      </a:r>
                      <a:r>
                        <a:rPr lang="en-US" altLang="zh-CN" sz="1000" dirty="0" smtClean="0">
                          <a:solidFill>
                            <a:srgbClr val="FF0000"/>
                          </a:solidFill>
                          <a:sym typeface="+mn-ea"/>
                        </a:rPr>
                        <a:t>2024</a:t>
                      </a:r>
                      <a:r>
                        <a:rPr lang="zh-CN" altLang="en-US" sz="1000" dirty="0" smtClean="0">
                          <a:solidFill>
                            <a:srgbClr val="FF0000"/>
                          </a:solidFill>
                          <a:sym typeface="+mn-ea"/>
                        </a:rPr>
                        <a:t>年</a:t>
                      </a:r>
                      <a:r>
                        <a:rPr lang="en-US" altLang="zh-CN" sz="1000" dirty="0" smtClean="0">
                          <a:solidFill>
                            <a:srgbClr val="FF0000"/>
                          </a:solidFill>
                          <a:sym typeface="+mn-ea"/>
                        </a:rPr>
                        <a:t>6</a:t>
                      </a:r>
                      <a:r>
                        <a:rPr lang="zh-CN" altLang="en-US" sz="1000" dirty="0" smtClean="0">
                          <a:solidFill>
                            <a:srgbClr val="FF0000"/>
                          </a:solidFill>
                          <a:sym typeface="+mn-ea"/>
                        </a:rPr>
                        <a:t>月</a:t>
                      </a:r>
                      <a:r>
                        <a:rPr lang="en-US" altLang="zh-CN" sz="1000" dirty="0" smtClean="0">
                          <a:solidFill>
                            <a:srgbClr val="FF0000"/>
                          </a:solidFill>
                          <a:sym typeface="+mn-ea"/>
                        </a:rPr>
                        <a:t>30</a:t>
                      </a:r>
                      <a:r>
                        <a:rPr lang="zh-CN" altLang="en-US" sz="1000" dirty="0" smtClean="0">
                          <a:solidFill>
                            <a:srgbClr val="FF0000"/>
                          </a:solidFill>
                          <a:sym typeface="+mn-ea"/>
                        </a:rPr>
                        <a:t>日）</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rgbClr val="FF0000"/>
                          </a:solidFill>
                          <a:latin typeface="+mn-lt"/>
                          <a:ea typeface="+mn-ea"/>
                          <a:cs typeface="+mn-cs"/>
                        </a:rPr>
                        <a:t>2544.27</a:t>
                      </a:r>
                      <a:r>
                        <a:rPr lang="zh-CN" altLang="en-US" sz="1000" kern="1200" dirty="0" smtClean="0">
                          <a:solidFill>
                            <a:srgbClr val="FF0000"/>
                          </a:solidFill>
                          <a:latin typeface="+mn-lt"/>
                          <a:ea typeface="+mn-ea"/>
                          <a:cs typeface="+mn-cs"/>
                        </a:rPr>
                        <a:t>万元</a:t>
                      </a:r>
                      <a:endParaRPr lang="en-US" altLang="zh-CN" sz="1000" kern="1200" dirty="0" smtClean="0">
                        <a:solidFill>
                          <a:srgbClr val="FF0000"/>
                        </a:solidFill>
                        <a:latin typeface="+mn-lt"/>
                        <a:ea typeface="+mn-ea"/>
                        <a:cs typeface="+mn-cs"/>
                      </a:endParaRPr>
                    </a:p>
                  </a:txBody>
                  <a:tcPr marL="116653" marR="116653" marT="58326" marB="58326" anchor="ctr"/>
                </a:tc>
              </a:tr>
              <a:tr h="28048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担保措施</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抵押担保</a:t>
                      </a:r>
                      <a:r>
                        <a:rPr lang="en-US" altLang="zh-CN" sz="1000" kern="1200" dirty="0" smtClean="0">
                          <a:solidFill>
                            <a:schemeClr val="dk1"/>
                          </a:solidFill>
                          <a:latin typeface="+mn-lt"/>
                          <a:ea typeface="+mn-ea"/>
                          <a:cs typeface="+mn-cs"/>
                        </a:rPr>
                        <a:t>/</a:t>
                      </a:r>
                      <a:r>
                        <a:rPr lang="zh-CN" altLang="en-US" sz="1000" kern="1200" dirty="0" smtClean="0">
                          <a:solidFill>
                            <a:schemeClr val="dk1"/>
                          </a:solidFill>
                          <a:latin typeface="+mn-lt"/>
                          <a:ea typeface="+mn-ea"/>
                          <a:cs typeface="+mn-cs"/>
                        </a:rPr>
                        <a:t>保证担保</a:t>
                      </a:r>
                      <a:endParaRPr lang="zh-CN" altLang="en-US" sz="1000" kern="1200" dirty="0">
                        <a:solidFill>
                          <a:schemeClr val="dk1"/>
                        </a:solidFill>
                        <a:latin typeface="+mn-lt"/>
                        <a:ea typeface="+mn-ea"/>
                        <a:cs typeface="+mn-cs"/>
                      </a:endParaRPr>
                    </a:p>
                  </a:txBody>
                  <a:tcPr marL="116653" marR="116653" marT="58326" marB="58326" anchor="ctr"/>
                </a:tc>
              </a:tr>
              <a:tr h="47343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保证人（如有）</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3</a:t>
                      </a:r>
                      <a:r>
                        <a:rPr lang="zh-CN" altLang="en-US" sz="1000" kern="1200" dirty="0" smtClean="0">
                          <a:solidFill>
                            <a:schemeClr val="dk1"/>
                          </a:solidFill>
                          <a:latin typeface="+mn-lt"/>
                          <a:ea typeface="+mn-ea"/>
                          <a:cs typeface="+mn-cs"/>
                        </a:rPr>
                        <a:t>名自然人。</a:t>
                      </a:r>
                      <a:endParaRPr lang="zh-CN" altLang="en-US" sz="1000" kern="1200" dirty="0">
                        <a:solidFill>
                          <a:schemeClr val="dk1"/>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抵（质）押物类型</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商业房地产</a:t>
                      </a:r>
                      <a:endParaRPr lang="zh-CN" altLang="en-US" sz="1000" kern="1200" dirty="0">
                        <a:solidFill>
                          <a:srgbClr val="FF0000"/>
                        </a:solidFill>
                        <a:latin typeface="+mn-lt"/>
                        <a:ea typeface="+mn-ea"/>
                        <a:cs typeface="+mn-cs"/>
                      </a:endParaRPr>
                    </a:p>
                  </a:txBody>
                  <a:tcPr marL="116653" marR="116653" marT="58326" marB="58326" anchor="ctr"/>
                </a:tc>
              </a:tr>
              <a:tr h="54951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抵（质）押物情况</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ts val="1800"/>
                        </a:lnSpc>
                        <a:spcBef>
                          <a:spcPts val="0"/>
                        </a:spcBef>
                        <a:spcAft>
                          <a:spcPts val="0"/>
                        </a:spcAft>
                        <a:buClrTx/>
                        <a:buSzTx/>
                        <a:buFontTx/>
                        <a:buNone/>
                        <a:defRPr/>
                      </a:pPr>
                      <a:r>
                        <a:rPr lang="zh-CN" altLang="zh-CN" sz="1000" kern="1200" dirty="0" smtClean="0">
                          <a:solidFill>
                            <a:schemeClr val="dk1"/>
                          </a:solidFill>
                          <a:latin typeface="+mn-lt"/>
                          <a:ea typeface="+mn-ea"/>
                          <a:cs typeface="+mn-cs"/>
                        </a:rPr>
                        <a:t>贵州标大房地产开发有限责任公司以其位于贵州省黔西市城关镇文化路黔西杜鹃花大酒店</a:t>
                      </a:r>
                      <a:r>
                        <a:rPr lang="en-US" altLang="zh-CN" sz="1000" kern="1200" dirty="0" smtClean="0">
                          <a:solidFill>
                            <a:schemeClr val="dk1"/>
                          </a:solidFill>
                          <a:latin typeface="+mn-lt"/>
                          <a:ea typeface="+mn-ea"/>
                          <a:cs typeface="+mn-cs"/>
                        </a:rPr>
                        <a:t>6-12</a:t>
                      </a:r>
                      <a:r>
                        <a:rPr lang="zh-CN" altLang="en-US" sz="1000" kern="1200" dirty="0" smtClean="0">
                          <a:solidFill>
                            <a:schemeClr val="dk1"/>
                          </a:solidFill>
                          <a:latin typeface="+mn-lt"/>
                          <a:ea typeface="+mn-ea"/>
                          <a:cs typeface="+mn-cs"/>
                        </a:rPr>
                        <a:t>层的商业用房抵押，面积</a:t>
                      </a:r>
                      <a:r>
                        <a:rPr lang="en-US" altLang="zh-CN" sz="1000" kern="1200" dirty="0" smtClean="0">
                          <a:solidFill>
                            <a:schemeClr val="dk1"/>
                          </a:solidFill>
                          <a:latin typeface="+mn-lt"/>
                          <a:ea typeface="+mn-ea"/>
                          <a:cs typeface="+mn-cs"/>
                        </a:rPr>
                        <a:t>4226.39㎡</a:t>
                      </a:r>
                      <a:r>
                        <a:rPr lang="zh-CN" altLang="en-US" sz="1000" kern="1200" dirty="0" smtClean="0">
                          <a:solidFill>
                            <a:schemeClr val="dk1"/>
                          </a:solidFill>
                          <a:latin typeface="+mn-lt"/>
                          <a:ea typeface="+mn-ea"/>
                          <a:cs typeface="+mn-cs"/>
                        </a:rPr>
                        <a:t>。</a:t>
                      </a:r>
                      <a:endParaRPr lang="zh-CN" altLang="zh-CN" sz="1000" kern="1200" dirty="0" smtClean="0">
                        <a:solidFill>
                          <a:schemeClr val="dk1"/>
                        </a:solidFill>
                        <a:latin typeface="+mn-lt"/>
                        <a:ea typeface="+mn-ea"/>
                        <a:cs typeface="+mn-cs"/>
                      </a:endParaRPr>
                    </a:p>
                  </a:txBody>
                  <a:tcPr marL="116653" marR="116653" marT="58326" marB="58326" anchor="ctr"/>
                </a:tc>
              </a:tr>
              <a:tr h="28803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诉讼情况</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终本执行</a:t>
                      </a:r>
                      <a:endParaRPr lang="zh-CN" altLang="en-US" sz="1000" kern="1200" dirty="0">
                        <a:solidFill>
                          <a:schemeClr val="dk1"/>
                        </a:solidFill>
                        <a:latin typeface="+mn-lt"/>
                        <a:ea typeface="+mn-ea"/>
                        <a:cs typeface="+mn-cs"/>
                      </a:endParaRPr>
                    </a:p>
                  </a:txBody>
                  <a:tcPr marL="116653" marR="116653" marT="58326" marB="58326" anchor="ctr"/>
                </a:tc>
              </a:tr>
            </a:tbl>
          </a:graphicData>
        </a:graphic>
      </p:graphicFrame>
      <p:sp>
        <p:nvSpPr>
          <p:cNvPr id="5" name="矩形 4"/>
          <p:cNvSpPr/>
          <p:nvPr/>
        </p:nvSpPr>
        <p:spPr>
          <a:xfrm>
            <a:off x="307264" y="195486"/>
            <a:ext cx="6424976"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、合美天创、新品亦项目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矩形 6"/>
          <p:cNvSpPr/>
          <p:nvPr/>
        </p:nvSpPr>
        <p:spPr>
          <a:xfrm>
            <a:off x="1233752" y="4515966"/>
            <a:ext cx="6938648" cy="246221"/>
          </a:xfrm>
          <a:prstGeom prst="rect">
            <a:avLst/>
          </a:prstGeom>
        </p:spPr>
        <p:txBody>
          <a:bodyPr wrap="square">
            <a:spAutoFit/>
          </a:bodyPr>
          <a:lstStyle/>
          <a:p>
            <a:r>
              <a:rPr lang="zh-CN" altLang="en-US" sz="1000" dirty="0">
                <a:solidFill>
                  <a:schemeClr val="dk1"/>
                </a:solidFill>
              </a:rPr>
              <a:t>备注</a:t>
            </a:r>
            <a:r>
              <a:rPr lang="zh-CN" altLang="en-US" sz="1000" dirty="0" smtClean="0">
                <a:solidFill>
                  <a:schemeClr val="dk1"/>
                </a:solidFill>
              </a:rPr>
              <a:t>：</a:t>
            </a:r>
            <a:r>
              <a:rPr lang="zh-CN" altLang="en-US" sz="1000" dirty="0">
                <a:solidFill>
                  <a:schemeClr val="dk1"/>
                </a:solidFill>
              </a:rPr>
              <a:t>贵州合美天创贸易有限公司、贵州新品亦商贸有限公司抵押物处于同一位置，在此统一介绍。</a:t>
            </a:r>
            <a:endParaRPr lang="zh-CN" altLang="en-US" sz="1000" dirty="0">
              <a:solidFill>
                <a:schemeClr val="dk1"/>
              </a:solidFill>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827584" y="843558"/>
            <a:ext cx="7200800" cy="477054"/>
          </a:xfrm>
          <a:prstGeom prst="rect">
            <a:avLst/>
          </a:prstGeom>
        </p:spPr>
        <p:txBody>
          <a:bodyPr wrap="square">
            <a:spAutoFit/>
          </a:bodyPr>
          <a:lstStyle/>
          <a:p>
            <a:pPr algn="just">
              <a:lnSpc>
                <a:spcPts val="1500"/>
              </a:lnSpc>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       抵押物位于黔西市商业中心，地理位置较好，</a:t>
            </a:r>
            <a:r>
              <a:rPr lang="zh-CN"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商业氛围较成熟，</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人流量较大</a:t>
            </a:r>
            <a:r>
              <a:rPr lang="zh-CN"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酒店目前正在正常经营。债权诉讼</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案件终结本次执行，酒店</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可整体转让。</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矩形 3"/>
          <p:cNvSpPr/>
          <p:nvPr/>
        </p:nvSpPr>
        <p:spPr>
          <a:xfrm>
            <a:off x="307264" y="195486"/>
            <a:ext cx="6424976"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、合美天创、新品亦项目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122" name="Picture 2" descr="C:\Users\Pangyipeng\Desktop\杜鹃花大酒店.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15616" y="1466478"/>
            <a:ext cx="6912768" cy="32961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07264" y="195486"/>
            <a:ext cx="6424976" cy="400110"/>
          </a:xfrm>
          <a:prstGeom prst="rect">
            <a:avLst/>
          </a:prstGeom>
        </p:spPr>
        <p:txBody>
          <a:bodyPr wrap="square">
            <a:spAutoFit/>
          </a:bodyPr>
          <a:lstStyle/>
          <a:p>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、合美天创、新品亦项目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4" name="textbox 174"/>
          <p:cNvSpPr/>
          <p:nvPr/>
        </p:nvSpPr>
        <p:spPr>
          <a:xfrm>
            <a:off x="801666" y="828040"/>
            <a:ext cx="7147264" cy="563245"/>
          </a:xfrm>
          <a:prstGeom prst="rect">
            <a:avLst/>
          </a:prstGeom>
        </p:spPr>
        <p:txBody>
          <a:bodyPr vert="horz" wrap="square" lIns="0" tIns="0" rIns="0" bIns="0"/>
          <a:lstStyle/>
          <a:p>
            <a:pPr algn="l" rtl="0" eaLnBrk="0">
              <a:lnSpc>
                <a:spcPct val="77000"/>
              </a:lnSpc>
            </a:pPr>
            <a:endParaRPr lang="x-none" altLang="x-none" sz="100" dirty="0"/>
          </a:p>
          <a:p>
            <a:pPr marL="12700" indent="262255" algn="l" rtl="0" eaLnBrk="0">
              <a:lnSpc>
                <a:spcPct val="120000"/>
              </a:lnSpc>
            </a:pPr>
            <a:r>
              <a:rPr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抵押物</a:t>
            </a:r>
            <a:r>
              <a:rPr 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为</a:t>
            </a:r>
            <a:r>
              <a:rPr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黔西市</a:t>
            </a:r>
            <a:r>
              <a:rPr 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中心区域的一家中档酒店主体部分</a:t>
            </a:r>
            <a:r>
              <a:rPr sz="1400" kern="0" spc="-11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周边配套成熟，</a:t>
            </a:r>
            <a:r>
              <a:rPr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人流量较大。</a:t>
            </a:r>
            <a:r>
              <a:rPr sz="1400" kern="0" spc="-14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sz="1400" kern="0" spc="-14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sz="1400" kern="0" spc="-14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marL="12700" indent="262255" algn="l" rtl="0" eaLnBrk="0">
              <a:lnSpc>
                <a:spcPct val="120000"/>
              </a:lnSpc>
            </a:pPr>
            <a:r>
              <a:rPr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酒店</a:t>
            </a:r>
            <a:r>
              <a:rPr 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于</a:t>
            </a:r>
            <a:r>
              <a:rPr lang="en-US" alt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2014</a:t>
            </a:r>
            <a:r>
              <a:rPr lang="zh-CN" altLang="en-US"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年装修，</a:t>
            </a:r>
            <a:r>
              <a:rPr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目前正常经营。</a:t>
            </a:r>
            <a:r>
              <a:rPr 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债权已进入执行阶段，酒店可整体转让。</a:t>
            </a:r>
            <a:r>
              <a:rPr sz="1400" kern="0" spc="-14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endParaRPr lang="x-none" altLang="x-none"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1921510" y="1450340"/>
            <a:ext cx="5217160" cy="34848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07264" y="195486"/>
            <a:ext cx="6424976" cy="400110"/>
          </a:xfrm>
          <a:prstGeom prst="rect">
            <a:avLst/>
          </a:prstGeom>
        </p:spPr>
        <p:txBody>
          <a:bodyPr wrap="square">
            <a:spAutoFit/>
          </a:bodyPr>
          <a:lstStyle/>
          <a:p>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、合美天创、新品亦项目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descr="IMG_6891(09-06-10-04-52)"/>
          <p:cNvPicPr>
            <a:picLocks noChangeAspect="1"/>
          </p:cNvPicPr>
          <p:nvPr/>
        </p:nvPicPr>
        <p:blipFill>
          <a:blip r:embed="rId1"/>
          <a:stretch>
            <a:fillRect/>
          </a:stretch>
        </p:blipFill>
        <p:spPr>
          <a:xfrm>
            <a:off x="754380" y="847090"/>
            <a:ext cx="2894965" cy="3686810"/>
          </a:xfrm>
          <a:prstGeom prst="rect">
            <a:avLst/>
          </a:prstGeom>
        </p:spPr>
      </p:pic>
      <p:pic>
        <p:nvPicPr>
          <p:cNvPr id="7" name="图片 4" descr="IMG_6903(09-06-10-04-52)"/>
          <p:cNvPicPr>
            <a:picLocks noChangeAspect="1"/>
          </p:cNvPicPr>
          <p:nvPr/>
        </p:nvPicPr>
        <p:blipFill>
          <a:blip r:embed="rId2"/>
          <a:stretch>
            <a:fillRect/>
          </a:stretch>
        </p:blipFill>
        <p:spPr>
          <a:xfrm>
            <a:off x="3793490" y="847090"/>
            <a:ext cx="2350135" cy="1814830"/>
          </a:xfrm>
          <a:prstGeom prst="rect">
            <a:avLst/>
          </a:prstGeom>
        </p:spPr>
      </p:pic>
      <p:pic>
        <p:nvPicPr>
          <p:cNvPr id="10" name="图片 8" descr="IMG_6902(09-06-10-04-52)"/>
          <p:cNvPicPr>
            <a:picLocks noChangeAspect="1"/>
          </p:cNvPicPr>
          <p:nvPr/>
        </p:nvPicPr>
        <p:blipFill>
          <a:blip r:embed="rId3"/>
          <a:stretch>
            <a:fillRect/>
          </a:stretch>
        </p:blipFill>
        <p:spPr>
          <a:xfrm>
            <a:off x="6229985" y="847090"/>
            <a:ext cx="2314575" cy="1814830"/>
          </a:xfrm>
          <a:prstGeom prst="rect">
            <a:avLst/>
          </a:prstGeom>
        </p:spPr>
      </p:pic>
      <p:pic>
        <p:nvPicPr>
          <p:cNvPr id="6" name="图片 5"/>
          <p:cNvPicPr>
            <a:picLocks noChangeAspect="1"/>
          </p:cNvPicPr>
          <p:nvPr/>
        </p:nvPicPr>
        <p:blipFill>
          <a:blip r:embed="rId4"/>
          <a:stretch>
            <a:fillRect/>
          </a:stretch>
        </p:blipFill>
        <p:spPr>
          <a:xfrm>
            <a:off x="6229985" y="2783205"/>
            <a:ext cx="2313940" cy="1750695"/>
          </a:xfrm>
          <a:prstGeom prst="rect">
            <a:avLst/>
          </a:prstGeom>
        </p:spPr>
      </p:pic>
      <p:pic>
        <p:nvPicPr>
          <p:cNvPr id="4" name="图片 3"/>
          <p:cNvPicPr>
            <a:picLocks noChangeAspect="1"/>
          </p:cNvPicPr>
          <p:nvPr/>
        </p:nvPicPr>
        <p:blipFill>
          <a:blip r:embed="rId5"/>
          <a:stretch>
            <a:fillRect/>
          </a:stretch>
        </p:blipFill>
        <p:spPr>
          <a:xfrm>
            <a:off x="3793490" y="2783205"/>
            <a:ext cx="2350135" cy="175006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格 37"/>
          <p:cNvGraphicFramePr>
            <a:graphicFrameLocks noGrp="1"/>
          </p:cNvGraphicFramePr>
          <p:nvPr>
            <p:custDataLst>
              <p:tags r:id="rId1"/>
            </p:custDataLst>
          </p:nvPr>
        </p:nvGraphicFramePr>
        <p:xfrm>
          <a:off x="1259632" y="987574"/>
          <a:ext cx="6912768" cy="3552727"/>
        </p:xfrm>
        <a:graphic>
          <a:graphicData uri="http://schemas.openxmlformats.org/drawingml/2006/table">
            <a:tbl>
              <a:tblPr firstRow="1" bandRow="1">
                <a:tableStyleId>{5C22544A-7EE6-4342-B048-85BDC9FD1C3A}</a:tableStyleId>
              </a:tblPr>
              <a:tblGrid>
                <a:gridCol w="1800200"/>
                <a:gridCol w="5112568"/>
              </a:tblGrid>
              <a:tr h="286483">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lt1"/>
                          </a:solidFill>
                          <a:latin typeface="+mn-lt"/>
                          <a:ea typeface="+mn-ea"/>
                          <a:cs typeface="+mn-cs"/>
                        </a:rPr>
                        <a:t>独山县伟达大酒店项目基本情况</a:t>
                      </a:r>
                      <a:endParaRPr lang="zh-CN" altLang="en-US" sz="1200" b="1" kern="1200" dirty="0" smtClean="0">
                        <a:solidFill>
                          <a:schemeClr val="lt1"/>
                        </a:solidFill>
                        <a:latin typeface="+mn-lt"/>
                        <a:ea typeface="+mn-ea"/>
                        <a:cs typeface="+mn-cs"/>
                      </a:endParaRPr>
                    </a:p>
                  </a:txBody>
                  <a:tcPr marL="116653" marR="116653" marT="58326" marB="58326"/>
                </a:tc>
                <a:tc hMerge="1">
                  <a:tcPr marL="116653" marR="116653" marT="58326" marB="58326">
                    <a:solidFill>
                      <a:srgbClr val="0092D7"/>
                    </a:solidFill>
                  </a:tcPr>
                </a:tc>
              </a:tr>
              <a:tr h="25973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000" kern="1200" dirty="0" smtClean="0"/>
                        <a:t>债务人</a:t>
                      </a:r>
                      <a:endPar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独山县伟达大酒店</a:t>
                      </a:r>
                      <a:endParaRPr lang="zh-CN" altLang="en-US" sz="1000" kern="1200" dirty="0" smtClean="0">
                        <a:solidFill>
                          <a:schemeClr val="dk1"/>
                        </a:solidFill>
                        <a:latin typeface="+mn-lt"/>
                        <a:ea typeface="+mn-ea"/>
                        <a:cs typeface="+mn-cs"/>
                      </a:endParaRPr>
                    </a:p>
                  </a:txBody>
                  <a:tcPr marL="116653" marR="116653" marT="58326" marB="58326" anchor="ctr"/>
                </a:tc>
              </a:tr>
              <a:tr h="27053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债务人所在地区</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贵州省独山县</a:t>
                      </a:r>
                      <a:endParaRPr lang="zh-CN" altLang="en-US" sz="1000" kern="1200" dirty="0">
                        <a:solidFill>
                          <a:srgbClr val="FF0000"/>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债权本金</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999</a:t>
                      </a:r>
                      <a:r>
                        <a:rPr lang="zh-CN" altLang="en-US" sz="1000" kern="1200" dirty="0" smtClean="0">
                          <a:solidFill>
                            <a:schemeClr val="dk1"/>
                          </a:solidFill>
                          <a:latin typeface="+mn-lt"/>
                          <a:ea typeface="+mn-ea"/>
                          <a:cs typeface="+mn-cs"/>
                        </a:rPr>
                        <a:t>万元</a:t>
                      </a:r>
                      <a:endParaRPr lang="en-US" altLang="zh-CN" sz="1000" kern="1200" dirty="0" smtClean="0">
                        <a:solidFill>
                          <a:schemeClr val="dk1"/>
                        </a:solidFill>
                        <a:latin typeface="+mn-lt"/>
                        <a:ea typeface="+mn-ea"/>
                        <a:cs typeface="+mn-cs"/>
                      </a:endParaRPr>
                    </a:p>
                  </a:txBody>
                  <a:tcPr marL="116653" marR="116653" marT="58326" marB="58326" anchor="ctr"/>
                </a:tc>
              </a:tr>
              <a:tr h="40309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债权利息</a:t>
                      </a:r>
                      <a:br>
                        <a:rPr lang="en-US" altLang="zh-CN" sz="1000" kern="1200" dirty="0" smtClean="0">
                          <a:solidFill>
                            <a:srgbClr val="FF0000"/>
                          </a:solidFill>
                          <a:latin typeface="+mn-lt"/>
                          <a:ea typeface="+mn-ea"/>
                          <a:cs typeface="+mn-cs"/>
                        </a:rPr>
                      </a:br>
                      <a:r>
                        <a:rPr lang="zh-CN" altLang="en-US" sz="1000" dirty="0" smtClean="0">
                          <a:solidFill>
                            <a:srgbClr val="FF0000"/>
                          </a:solidFill>
                          <a:sym typeface="+mn-ea"/>
                        </a:rPr>
                        <a:t>（截至</a:t>
                      </a:r>
                      <a:r>
                        <a:rPr lang="en-US" altLang="zh-CN" sz="1000" dirty="0" smtClean="0">
                          <a:solidFill>
                            <a:srgbClr val="FF0000"/>
                          </a:solidFill>
                          <a:sym typeface="+mn-ea"/>
                        </a:rPr>
                        <a:t>2024</a:t>
                      </a:r>
                      <a:r>
                        <a:rPr lang="zh-CN" altLang="en-US" sz="1000" dirty="0" smtClean="0">
                          <a:solidFill>
                            <a:srgbClr val="FF0000"/>
                          </a:solidFill>
                          <a:sym typeface="+mn-ea"/>
                        </a:rPr>
                        <a:t>年</a:t>
                      </a:r>
                      <a:r>
                        <a:rPr lang="en-US" altLang="zh-CN" sz="1000" dirty="0" smtClean="0">
                          <a:solidFill>
                            <a:srgbClr val="FF0000"/>
                          </a:solidFill>
                          <a:sym typeface="+mn-ea"/>
                        </a:rPr>
                        <a:t>6</a:t>
                      </a:r>
                      <a:r>
                        <a:rPr lang="zh-CN" altLang="en-US" sz="1000" dirty="0" smtClean="0">
                          <a:solidFill>
                            <a:srgbClr val="FF0000"/>
                          </a:solidFill>
                          <a:sym typeface="+mn-ea"/>
                        </a:rPr>
                        <a:t>月</a:t>
                      </a:r>
                      <a:r>
                        <a:rPr lang="en-US" altLang="zh-CN" sz="1000" dirty="0" smtClean="0">
                          <a:solidFill>
                            <a:srgbClr val="FF0000"/>
                          </a:solidFill>
                          <a:sym typeface="+mn-ea"/>
                        </a:rPr>
                        <a:t>30</a:t>
                      </a:r>
                      <a:r>
                        <a:rPr lang="zh-CN" altLang="en-US" sz="1000" dirty="0" smtClean="0">
                          <a:solidFill>
                            <a:srgbClr val="FF0000"/>
                          </a:solidFill>
                          <a:sym typeface="+mn-ea"/>
                        </a:rPr>
                        <a:t>日）</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rgbClr val="FF0000"/>
                          </a:solidFill>
                          <a:latin typeface="+mn-lt"/>
                          <a:ea typeface="+mn-ea"/>
                          <a:cs typeface="+mn-cs"/>
                        </a:rPr>
                        <a:t>1872.1</a:t>
                      </a:r>
                      <a:r>
                        <a:rPr lang="zh-CN" altLang="en-US" sz="1000" kern="1200" dirty="0" smtClean="0">
                          <a:solidFill>
                            <a:srgbClr val="FF0000"/>
                          </a:solidFill>
                          <a:latin typeface="+mn-lt"/>
                          <a:ea typeface="+mn-ea"/>
                          <a:cs typeface="+mn-cs"/>
                        </a:rPr>
                        <a:t>万元</a:t>
                      </a:r>
                      <a:endParaRPr lang="en-US" altLang="zh-CN" sz="1000" kern="1200" dirty="0" smtClean="0">
                        <a:solidFill>
                          <a:srgbClr val="FF0000"/>
                        </a:solidFill>
                        <a:latin typeface="+mn-lt"/>
                        <a:ea typeface="+mn-ea"/>
                        <a:cs typeface="+mn-cs"/>
                      </a:endParaRPr>
                    </a:p>
                  </a:txBody>
                  <a:tcPr marL="116653" marR="116653" marT="58326" marB="58326" anchor="ctr"/>
                </a:tc>
              </a:tr>
              <a:tr h="28048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担保措施</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抵押担保</a:t>
                      </a:r>
                      <a:r>
                        <a:rPr lang="en-US" altLang="zh-CN" sz="1000" kern="1200" dirty="0" smtClean="0">
                          <a:solidFill>
                            <a:schemeClr val="dk1"/>
                          </a:solidFill>
                          <a:latin typeface="+mn-lt"/>
                          <a:ea typeface="+mn-ea"/>
                          <a:cs typeface="+mn-cs"/>
                        </a:rPr>
                        <a:t>/</a:t>
                      </a:r>
                      <a:r>
                        <a:rPr lang="zh-CN" altLang="en-US" sz="1000" kern="1200" dirty="0" smtClean="0">
                          <a:solidFill>
                            <a:schemeClr val="dk1"/>
                          </a:solidFill>
                          <a:latin typeface="+mn-lt"/>
                          <a:ea typeface="+mn-ea"/>
                          <a:cs typeface="+mn-cs"/>
                        </a:rPr>
                        <a:t>保证担保</a:t>
                      </a:r>
                      <a:endParaRPr lang="zh-CN" altLang="en-US" sz="1000" kern="1200" dirty="0">
                        <a:solidFill>
                          <a:schemeClr val="dk1"/>
                        </a:solidFill>
                        <a:latin typeface="+mn-lt"/>
                        <a:ea typeface="+mn-ea"/>
                        <a:cs typeface="+mn-cs"/>
                      </a:endParaRPr>
                    </a:p>
                  </a:txBody>
                  <a:tcPr marL="116653" marR="116653" marT="58326" marB="58326" anchor="ctr"/>
                </a:tc>
              </a:tr>
              <a:tr h="47343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保证人（如有）</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1</a:t>
                      </a:r>
                      <a:r>
                        <a:rPr lang="zh-CN" altLang="en-US" sz="1000" kern="1200" dirty="0" smtClean="0">
                          <a:solidFill>
                            <a:schemeClr val="dk1"/>
                          </a:solidFill>
                          <a:latin typeface="+mn-lt"/>
                          <a:ea typeface="+mn-ea"/>
                          <a:cs typeface="+mn-cs"/>
                        </a:rPr>
                        <a:t>名自然人</a:t>
                      </a:r>
                      <a:endParaRPr lang="zh-CN" altLang="en-US" sz="1000" kern="1200" dirty="0">
                        <a:solidFill>
                          <a:schemeClr val="dk1"/>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抵（质）押物类型</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商业房地产</a:t>
                      </a:r>
                      <a:endParaRPr lang="zh-CN" altLang="en-US" sz="1000" kern="1200" dirty="0">
                        <a:solidFill>
                          <a:srgbClr val="FF0000"/>
                        </a:solidFill>
                        <a:latin typeface="+mn-lt"/>
                        <a:ea typeface="+mn-ea"/>
                        <a:cs typeface="+mn-cs"/>
                      </a:endParaRPr>
                    </a:p>
                  </a:txBody>
                  <a:tcPr marL="116653" marR="116653" marT="58326" marB="58326" anchor="ctr"/>
                </a:tc>
              </a:tr>
              <a:tr h="54951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抵（质）押物情况</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ts val="18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独山县伟达进口汽车修理厂</a:t>
                      </a:r>
                      <a:r>
                        <a:rPr lang="zh-CN" altLang="zh-CN" sz="1000" kern="1200" dirty="0" smtClean="0">
                          <a:solidFill>
                            <a:schemeClr val="dk1"/>
                          </a:solidFill>
                          <a:latin typeface="+mn-lt"/>
                          <a:ea typeface="+mn-ea"/>
                          <a:cs typeface="+mn-cs"/>
                        </a:rPr>
                        <a:t>以其位于</a:t>
                      </a:r>
                      <a:r>
                        <a:rPr lang="zh-CN" altLang="en-US" sz="1000" kern="1200" dirty="0" smtClean="0">
                          <a:solidFill>
                            <a:schemeClr val="dk1"/>
                          </a:solidFill>
                          <a:latin typeface="+mn-lt"/>
                          <a:ea typeface="+mn-ea"/>
                          <a:cs typeface="+mn-cs"/>
                        </a:rPr>
                        <a:t>麻万镇经济开发区（石牛村中学组）的两处商业用房抵押，面积</a:t>
                      </a:r>
                      <a:r>
                        <a:rPr lang="en-US" altLang="zh-CN" sz="1000" kern="1200" dirty="0" smtClean="0">
                          <a:solidFill>
                            <a:schemeClr val="dk1"/>
                          </a:solidFill>
                          <a:latin typeface="+mn-lt"/>
                          <a:ea typeface="+mn-ea"/>
                          <a:cs typeface="+mn-cs"/>
                        </a:rPr>
                        <a:t>4751.5㎡</a:t>
                      </a:r>
                      <a:endParaRPr lang="zh-CN" altLang="zh-CN" sz="1000" kern="1200" dirty="0" smtClean="0">
                        <a:solidFill>
                          <a:schemeClr val="dk1"/>
                        </a:solidFill>
                        <a:latin typeface="+mn-lt"/>
                        <a:ea typeface="+mn-ea"/>
                        <a:cs typeface="+mn-cs"/>
                      </a:endParaRPr>
                    </a:p>
                  </a:txBody>
                  <a:tcPr marL="116653" marR="116653" marT="58326" marB="58326" anchor="ctr"/>
                </a:tc>
              </a:tr>
              <a:tr h="28803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诉讼情况</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终本执行</a:t>
                      </a:r>
                      <a:endParaRPr lang="zh-CN" altLang="en-US" sz="1000" kern="1200" dirty="0">
                        <a:solidFill>
                          <a:schemeClr val="dk1"/>
                        </a:solidFill>
                        <a:latin typeface="+mn-lt"/>
                        <a:ea typeface="+mn-ea"/>
                        <a:cs typeface="+mn-cs"/>
                      </a:endParaRPr>
                    </a:p>
                  </a:txBody>
                  <a:tcPr marL="116653" marR="116653" marT="58326" marB="58326" anchor="ctr"/>
                </a:tc>
              </a:tr>
            </a:tbl>
          </a:graphicData>
        </a:graphic>
      </p:graphicFrame>
      <p:sp>
        <p:nvSpPr>
          <p:cNvPr id="6" name="矩形 5"/>
          <p:cNvSpPr/>
          <p:nvPr/>
        </p:nvSpPr>
        <p:spPr>
          <a:xfrm>
            <a:off x="307264" y="195486"/>
            <a:ext cx="7937144" cy="369332"/>
          </a:xfrm>
          <a:prstGeom prst="rect">
            <a:avLst/>
          </a:prstGeom>
        </p:spPr>
        <p:txBody>
          <a:bodyPr wrap="square">
            <a:spAutoFit/>
          </a:bodyPr>
          <a:lstStyle/>
          <a:p>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、伟达大酒店、伟达汽修厂项目</a:t>
            </a:r>
            <a:r>
              <a:rPr lang="en-US" altLang="zh-CN"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nvSpPr>
        <p:spPr>
          <a:xfrm>
            <a:off x="1233752" y="4515966"/>
            <a:ext cx="6938648" cy="246221"/>
          </a:xfrm>
          <a:prstGeom prst="rect">
            <a:avLst/>
          </a:prstGeom>
        </p:spPr>
        <p:txBody>
          <a:bodyPr wrap="square">
            <a:spAutoFit/>
          </a:bodyPr>
          <a:lstStyle/>
          <a:p>
            <a:r>
              <a:rPr lang="zh-CN" altLang="en-US" sz="1000" dirty="0">
                <a:solidFill>
                  <a:schemeClr val="dk1"/>
                </a:solidFill>
              </a:rPr>
              <a:t>备注：独山县伟达大酒店、独山县伟达进口汽车修理厂抵押物处于同一位置，在此统一介绍。</a:t>
            </a:r>
            <a:endParaRPr lang="zh-CN" altLang="en-US" sz="1000" dirty="0">
              <a:solidFill>
                <a:schemeClr val="dk1"/>
              </a:solidFill>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格 37"/>
          <p:cNvGraphicFramePr>
            <a:graphicFrameLocks noGrp="1"/>
          </p:cNvGraphicFramePr>
          <p:nvPr>
            <p:custDataLst>
              <p:tags r:id="rId1"/>
            </p:custDataLst>
          </p:nvPr>
        </p:nvGraphicFramePr>
        <p:xfrm>
          <a:off x="1259632" y="987574"/>
          <a:ext cx="6912768" cy="3528392"/>
        </p:xfrm>
        <a:graphic>
          <a:graphicData uri="http://schemas.openxmlformats.org/drawingml/2006/table">
            <a:tbl>
              <a:tblPr firstRow="1" bandRow="1">
                <a:tableStyleId>{5C22544A-7EE6-4342-B048-85BDC9FD1C3A}</a:tableStyleId>
              </a:tblPr>
              <a:tblGrid>
                <a:gridCol w="1800200"/>
                <a:gridCol w="5112568"/>
              </a:tblGrid>
              <a:tr h="286483">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lt1"/>
                          </a:solidFill>
                          <a:latin typeface="+mn-lt"/>
                          <a:ea typeface="+mn-ea"/>
                          <a:cs typeface="+mn-cs"/>
                        </a:rPr>
                        <a:t>独山县伟达进口汽车修理厂项目基本情况</a:t>
                      </a:r>
                      <a:endParaRPr lang="zh-CN" altLang="en-US" sz="1200" b="1" kern="1200" dirty="0" smtClean="0">
                        <a:solidFill>
                          <a:schemeClr val="lt1"/>
                        </a:solidFill>
                        <a:latin typeface="+mn-lt"/>
                        <a:ea typeface="+mn-ea"/>
                        <a:cs typeface="+mn-cs"/>
                      </a:endParaRPr>
                    </a:p>
                  </a:txBody>
                  <a:tcPr marL="116653" marR="116653" marT="58326" marB="58326"/>
                </a:tc>
                <a:tc hMerge="1">
                  <a:tcPr marL="116653" marR="116653" marT="58326" marB="58326">
                    <a:solidFill>
                      <a:srgbClr val="0092D7"/>
                    </a:solidFill>
                  </a:tcPr>
                </a:tc>
              </a:tr>
              <a:tr h="25973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000" kern="1200" dirty="0" smtClean="0"/>
                        <a:t>债务人</a:t>
                      </a:r>
                      <a:endPar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独山县伟达进口汽车修理厂</a:t>
                      </a:r>
                      <a:endParaRPr lang="zh-CN" altLang="en-US" sz="1000" kern="1200" dirty="0" smtClean="0">
                        <a:solidFill>
                          <a:schemeClr val="dk1"/>
                        </a:solidFill>
                        <a:latin typeface="+mn-lt"/>
                        <a:ea typeface="+mn-ea"/>
                        <a:cs typeface="+mn-cs"/>
                      </a:endParaRPr>
                    </a:p>
                  </a:txBody>
                  <a:tcPr marL="116653" marR="116653" marT="58326" marB="58326" anchor="ctr"/>
                </a:tc>
              </a:tr>
              <a:tr h="27053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债务人所在地区</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贵州省独山县</a:t>
                      </a:r>
                      <a:endParaRPr lang="zh-CN" altLang="en-US" sz="1000" kern="1200" dirty="0">
                        <a:solidFill>
                          <a:srgbClr val="FF0000"/>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债权本金</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500</a:t>
                      </a:r>
                      <a:r>
                        <a:rPr lang="zh-CN" altLang="en-US" sz="1000" kern="1200" dirty="0" smtClean="0">
                          <a:solidFill>
                            <a:schemeClr val="dk1"/>
                          </a:solidFill>
                          <a:latin typeface="+mn-lt"/>
                          <a:ea typeface="+mn-ea"/>
                          <a:cs typeface="+mn-cs"/>
                        </a:rPr>
                        <a:t>万元</a:t>
                      </a:r>
                      <a:endParaRPr lang="en-US" altLang="zh-CN" sz="1000" kern="1200" dirty="0" smtClean="0">
                        <a:solidFill>
                          <a:schemeClr val="dk1"/>
                        </a:solidFill>
                        <a:latin typeface="+mn-lt"/>
                        <a:ea typeface="+mn-ea"/>
                        <a:cs typeface="+mn-cs"/>
                      </a:endParaRPr>
                    </a:p>
                  </a:txBody>
                  <a:tcPr marL="116653" marR="116653" marT="58326" marB="58326" anchor="ctr"/>
                </a:tc>
              </a:tr>
              <a:tr h="40309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债权利息</a:t>
                      </a:r>
                      <a:br>
                        <a:rPr lang="en-US" altLang="zh-CN" sz="1000" kern="1200" dirty="0" smtClean="0">
                          <a:solidFill>
                            <a:srgbClr val="FF0000"/>
                          </a:solidFill>
                          <a:latin typeface="+mn-lt"/>
                          <a:ea typeface="+mn-ea"/>
                          <a:cs typeface="+mn-cs"/>
                        </a:rPr>
                      </a:br>
                      <a:r>
                        <a:rPr lang="zh-CN" altLang="en-US" sz="1000" dirty="0" smtClean="0">
                          <a:solidFill>
                            <a:srgbClr val="FF0000"/>
                          </a:solidFill>
                          <a:sym typeface="+mn-ea"/>
                        </a:rPr>
                        <a:t>（截至</a:t>
                      </a:r>
                      <a:r>
                        <a:rPr lang="en-US" altLang="zh-CN" sz="1000" dirty="0" smtClean="0">
                          <a:solidFill>
                            <a:srgbClr val="FF0000"/>
                          </a:solidFill>
                          <a:sym typeface="+mn-ea"/>
                        </a:rPr>
                        <a:t>2024</a:t>
                      </a:r>
                      <a:r>
                        <a:rPr lang="zh-CN" altLang="en-US" sz="1000" dirty="0" smtClean="0">
                          <a:solidFill>
                            <a:srgbClr val="FF0000"/>
                          </a:solidFill>
                          <a:sym typeface="+mn-ea"/>
                        </a:rPr>
                        <a:t>年</a:t>
                      </a:r>
                      <a:r>
                        <a:rPr lang="en-US" altLang="zh-CN" sz="1000" dirty="0" smtClean="0">
                          <a:solidFill>
                            <a:srgbClr val="FF0000"/>
                          </a:solidFill>
                          <a:sym typeface="+mn-ea"/>
                        </a:rPr>
                        <a:t>6</a:t>
                      </a:r>
                      <a:r>
                        <a:rPr lang="zh-CN" altLang="en-US" sz="1000" dirty="0" smtClean="0">
                          <a:solidFill>
                            <a:srgbClr val="FF0000"/>
                          </a:solidFill>
                          <a:sym typeface="+mn-ea"/>
                        </a:rPr>
                        <a:t>月</a:t>
                      </a:r>
                      <a:r>
                        <a:rPr lang="en-US" altLang="zh-CN" sz="1000" dirty="0" smtClean="0">
                          <a:solidFill>
                            <a:srgbClr val="FF0000"/>
                          </a:solidFill>
                          <a:sym typeface="+mn-ea"/>
                        </a:rPr>
                        <a:t>30</a:t>
                      </a:r>
                      <a:r>
                        <a:rPr lang="zh-CN" altLang="en-US" sz="1000" dirty="0" smtClean="0">
                          <a:solidFill>
                            <a:srgbClr val="FF0000"/>
                          </a:solidFill>
                          <a:sym typeface="+mn-ea"/>
                        </a:rPr>
                        <a:t>日）</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rgbClr val="FF0000"/>
                          </a:solidFill>
                          <a:latin typeface="+mn-lt"/>
                          <a:ea typeface="+mn-ea"/>
                          <a:cs typeface="+mn-cs"/>
                        </a:rPr>
                        <a:t>837.02</a:t>
                      </a:r>
                      <a:r>
                        <a:rPr lang="zh-CN" altLang="en-US" sz="1000" kern="1200" dirty="0" smtClean="0">
                          <a:solidFill>
                            <a:srgbClr val="FF0000"/>
                          </a:solidFill>
                          <a:latin typeface="+mn-lt"/>
                          <a:ea typeface="+mn-ea"/>
                          <a:cs typeface="+mn-cs"/>
                        </a:rPr>
                        <a:t>万元</a:t>
                      </a:r>
                      <a:endParaRPr lang="en-US" altLang="zh-CN" sz="1000" kern="1200" dirty="0" smtClean="0">
                        <a:solidFill>
                          <a:srgbClr val="FF0000"/>
                        </a:solidFill>
                        <a:latin typeface="+mn-lt"/>
                        <a:ea typeface="+mn-ea"/>
                        <a:cs typeface="+mn-cs"/>
                      </a:endParaRPr>
                    </a:p>
                  </a:txBody>
                  <a:tcPr marL="116653" marR="116653" marT="58326" marB="58326" anchor="ctr"/>
                </a:tc>
              </a:tr>
              <a:tr h="28048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担保措施</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抵押担保</a:t>
                      </a:r>
                      <a:endParaRPr lang="zh-CN" altLang="en-US" sz="1000" kern="1200" dirty="0">
                        <a:solidFill>
                          <a:schemeClr val="dk1"/>
                        </a:solidFill>
                        <a:latin typeface="+mn-lt"/>
                        <a:ea typeface="+mn-ea"/>
                        <a:cs typeface="+mn-cs"/>
                      </a:endParaRPr>
                    </a:p>
                  </a:txBody>
                  <a:tcPr marL="116653" marR="116653" marT="58326" marB="58326" anchor="ctr"/>
                </a:tc>
              </a:tr>
              <a:tr h="47343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保证人（如有）</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无</a:t>
                      </a:r>
                      <a:endParaRPr lang="zh-CN" altLang="en-US" sz="1000" kern="1200" dirty="0">
                        <a:solidFill>
                          <a:schemeClr val="dk1"/>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抵（质）押物类型</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商业房地产</a:t>
                      </a:r>
                      <a:endParaRPr lang="zh-CN" altLang="en-US" sz="1000" kern="1200" dirty="0">
                        <a:solidFill>
                          <a:srgbClr val="FF0000"/>
                        </a:solidFill>
                        <a:latin typeface="+mn-lt"/>
                        <a:ea typeface="+mn-ea"/>
                        <a:cs typeface="+mn-cs"/>
                      </a:endParaRPr>
                    </a:p>
                  </a:txBody>
                  <a:tcPr marL="116653" marR="116653" marT="58326" marB="58326" anchor="ctr"/>
                </a:tc>
              </a:tr>
              <a:tr h="54951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抵（质）押物情况</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ts val="18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借款人</a:t>
                      </a:r>
                      <a:r>
                        <a:rPr lang="zh-CN" altLang="zh-CN" sz="1000" kern="1200" dirty="0" smtClean="0">
                          <a:solidFill>
                            <a:schemeClr val="dk1"/>
                          </a:solidFill>
                          <a:latin typeface="+mn-lt"/>
                          <a:ea typeface="+mn-ea"/>
                          <a:cs typeface="+mn-cs"/>
                        </a:rPr>
                        <a:t>以其位于</a:t>
                      </a:r>
                      <a:r>
                        <a:rPr lang="zh-CN" altLang="en-US" sz="1000" kern="1200" dirty="0" smtClean="0">
                          <a:solidFill>
                            <a:schemeClr val="dk1"/>
                          </a:solidFill>
                          <a:latin typeface="+mn-lt"/>
                          <a:ea typeface="+mn-ea"/>
                          <a:cs typeface="+mn-cs"/>
                        </a:rPr>
                        <a:t>独山县经济开发区的商业用地抵押，面积</a:t>
                      </a:r>
                      <a:r>
                        <a:rPr lang="en-US" altLang="zh-CN" sz="1000" kern="1200" dirty="0" smtClean="0">
                          <a:solidFill>
                            <a:schemeClr val="dk1"/>
                          </a:solidFill>
                          <a:latin typeface="+mn-lt"/>
                          <a:ea typeface="+mn-ea"/>
                          <a:cs typeface="+mn-cs"/>
                        </a:rPr>
                        <a:t>6.56</a:t>
                      </a:r>
                      <a:r>
                        <a:rPr lang="zh-CN" altLang="en-US" sz="1000" kern="1200" dirty="0" smtClean="0">
                          <a:solidFill>
                            <a:schemeClr val="dk1"/>
                          </a:solidFill>
                          <a:latin typeface="+mn-lt"/>
                          <a:ea typeface="+mn-ea"/>
                          <a:cs typeface="+mn-cs"/>
                        </a:rPr>
                        <a:t>亩</a:t>
                      </a:r>
                      <a:endParaRPr lang="zh-CN" altLang="zh-CN" sz="1000" kern="1200" dirty="0" smtClean="0">
                        <a:solidFill>
                          <a:schemeClr val="dk1"/>
                        </a:solidFill>
                        <a:latin typeface="+mn-lt"/>
                        <a:ea typeface="+mn-ea"/>
                        <a:cs typeface="+mn-cs"/>
                      </a:endParaRPr>
                    </a:p>
                  </a:txBody>
                  <a:tcPr marL="116653" marR="116653" marT="58326" marB="58326" anchor="ctr"/>
                </a:tc>
              </a:tr>
              <a:tr h="28803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诉讼情况</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终本执行</a:t>
                      </a:r>
                      <a:endParaRPr lang="zh-CN" altLang="en-US" sz="1000" kern="1200" dirty="0">
                        <a:solidFill>
                          <a:schemeClr val="dk1"/>
                        </a:solidFill>
                        <a:latin typeface="+mn-lt"/>
                        <a:ea typeface="+mn-ea"/>
                        <a:cs typeface="+mn-cs"/>
                      </a:endParaRPr>
                    </a:p>
                  </a:txBody>
                  <a:tcPr marL="116653" marR="116653" marT="58326" marB="58326" anchor="ctr"/>
                </a:tc>
              </a:tr>
            </a:tbl>
          </a:graphicData>
        </a:graphic>
      </p:graphicFrame>
      <p:sp>
        <p:nvSpPr>
          <p:cNvPr id="5" name="矩形 4"/>
          <p:cNvSpPr/>
          <p:nvPr/>
        </p:nvSpPr>
        <p:spPr>
          <a:xfrm>
            <a:off x="307264" y="195486"/>
            <a:ext cx="7937144"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、伟达大酒店、伟达汽修厂项目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矩形 6"/>
          <p:cNvSpPr/>
          <p:nvPr/>
        </p:nvSpPr>
        <p:spPr>
          <a:xfrm>
            <a:off x="1233752" y="4515966"/>
            <a:ext cx="6938648" cy="246221"/>
          </a:xfrm>
          <a:prstGeom prst="rect">
            <a:avLst/>
          </a:prstGeom>
        </p:spPr>
        <p:txBody>
          <a:bodyPr wrap="square">
            <a:spAutoFit/>
          </a:bodyPr>
          <a:lstStyle/>
          <a:p>
            <a:r>
              <a:rPr lang="zh-CN" altLang="en-US" sz="1000" dirty="0">
                <a:solidFill>
                  <a:schemeClr val="dk1"/>
                </a:solidFill>
              </a:rPr>
              <a:t>备注：独山县伟达大酒店、独山县伟达进口汽车修理厂抵押物处于同一位置，在此统一介绍。</a:t>
            </a:r>
            <a:endParaRPr lang="zh-CN" altLang="en-US" sz="1000" dirty="0">
              <a:solidFill>
                <a:schemeClr val="dk1"/>
              </a:solidFill>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827584" y="843558"/>
            <a:ext cx="7200800" cy="477054"/>
          </a:xfrm>
          <a:prstGeom prst="rect">
            <a:avLst/>
          </a:prstGeom>
        </p:spPr>
        <p:txBody>
          <a:bodyPr wrap="square">
            <a:spAutoFit/>
          </a:bodyPr>
          <a:lstStyle/>
          <a:p>
            <a:pPr algn="just">
              <a:lnSpc>
                <a:spcPts val="1500"/>
              </a:lnSpc>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       抵押物位于独山县经济开发区，在主干道旁，地理位置较好。抵押物整体占地面积</a:t>
            </a:r>
            <a:r>
              <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6.56</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亩，地上建筑物</a:t>
            </a:r>
            <a:r>
              <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4751</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㎡，系独栋整体建筑，</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改造空间</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大，可适应多种业态。</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矩形 4"/>
          <p:cNvSpPr/>
          <p:nvPr/>
        </p:nvSpPr>
        <p:spPr>
          <a:xfrm>
            <a:off x="307264" y="195486"/>
            <a:ext cx="7937144"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、伟达大酒店、伟达汽修厂项目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146" name="Picture 2" descr="C:\Users\Pangyipeng\Desktop\独山伟达大酒店.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79492" y="1341944"/>
            <a:ext cx="6848892" cy="33538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7264" y="195486"/>
            <a:ext cx="7937144"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、伟达大酒店、伟达汽修厂项目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2" descr="IMG_7482(11-27-14-57-57)"/>
          <p:cNvPicPr>
            <a:picLocks noChangeAspect="1"/>
          </p:cNvPicPr>
          <p:nvPr/>
        </p:nvPicPr>
        <p:blipFill>
          <a:blip r:embed="rId1"/>
          <a:stretch>
            <a:fillRect/>
          </a:stretch>
        </p:blipFill>
        <p:spPr>
          <a:xfrm>
            <a:off x="357505" y="796925"/>
            <a:ext cx="2514600" cy="1826260"/>
          </a:xfrm>
          <a:prstGeom prst="rect">
            <a:avLst/>
          </a:prstGeom>
        </p:spPr>
      </p:pic>
      <p:pic>
        <p:nvPicPr>
          <p:cNvPr id="6" name="图片 6" descr="IMG_7480(11-27-14-57-57)"/>
          <p:cNvPicPr>
            <a:picLocks noChangeAspect="1"/>
          </p:cNvPicPr>
          <p:nvPr/>
        </p:nvPicPr>
        <p:blipFill>
          <a:blip r:embed="rId2"/>
          <a:stretch>
            <a:fillRect/>
          </a:stretch>
        </p:blipFill>
        <p:spPr>
          <a:xfrm>
            <a:off x="3100070" y="796925"/>
            <a:ext cx="2592705" cy="1826260"/>
          </a:xfrm>
          <a:prstGeom prst="rect">
            <a:avLst/>
          </a:prstGeom>
        </p:spPr>
      </p:pic>
      <p:pic>
        <p:nvPicPr>
          <p:cNvPr id="3" name="图片 5" descr="IMG_7477(11-27-14-57-57)"/>
          <p:cNvPicPr>
            <a:picLocks noChangeAspect="1"/>
          </p:cNvPicPr>
          <p:nvPr/>
        </p:nvPicPr>
        <p:blipFill>
          <a:blip r:embed="rId3"/>
          <a:stretch>
            <a:fillRect/>
          </a:stretch>
        </p:blipFill>
        <p:spPr>
          <a:xfrm>
            <a:off x="5920740" y="796925"/>
            <a:ext cx="2506345" cy="1826260"/>
          </a:xfrm>
          <a:prstGeom prst="rect">
            <a:avLst/>
          </a:prstGeom>
        </p:spPr>
      </p:pic>
      <p:pic>
        <p:nvPicPr>
          <p:cNvPr id="7" name="图片 6" descr="IMG_7474(11-27-14-57-57)"/>
          <p:cNvPicPr>
            <a:picLocks noChangeAspect="1"/>
          </p:cNvPicPr>
          <p:nvPr/>
        </p:nvPicPr>
        <p:blipFill>
          <a:blip r:embed="rId4"/>
          <a:stretch>
            <a:fillRect/>
          </a:stretch>
        </p:blipFill>
        <p:spPr>
          <a:xfrm>
            <a:off x="1370965" y="2787650"/>
            <a:ext cx="2806700" cy="2052320"/>
          </a:xfrm>
          <a:prstGeom prst="rect">
            <a:avLst/>
          </a:prstGeom>
        </p:spPr>
      </p:pic>
      <p:pic>
        <p:nvPicPr>
          <p:cNvPr id="12" name="图片 7" descr="IMG_7478(11-27-14-57-57)"/>
          <p:cNvPicPr>
            <a:picLocks noChangeAspect="1"/>
          </p:cNvPicPr>
          <p:nvPr/>
        </p:nvPicPr>
        <p:blipFill>
          <a:blip r:embed="rId5"/>
          <a:stretch>
            <a:fillRect/>
          </a:stretch>
        </p:blipFill>
        <p:spPr>
          <a:xfrm>
            <a:off x="4702810" y="2787650"/>
            <a:ext cx="2684780" cy="20516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格 37"/>
          <p:cNvGraphicFramePr>
            <a:graphicFrameLocks noGrp="1"/>
          </p:cNvGraphicFramePr>
          <p:nvPr>
            <p:custDataLst>
              <p:tags r:id="rId1"/>
            </p:custDataLst>
          </p:nvPr>
        </p:nvGraphicFramePr>
        <p:xfrm>
          <a:off x="1259632" y="987574"/>
          <a:ext cx="6912768" cy="3552727"/>
        </p:xfrm>
        <a:graphic>
          <a:graphicData uri="http://schemas.openxmlformats.org/drawingml/2006/table">
            <a:tbl>
              <a:tblPr firstRow="1" bandRow="1">
                <a:tableStyleId>{5C22544A-7EE6-4342-B048-85BDC9FD1C3A}</a:tableStyleId>
              </a:tblPr>
              <a:tblGrid>
                <a:gridCol w="1800200"/>
                <a:gridCol w="5112568"/>
              </a:tblGrid>
              <a:tr h="286483">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lt1"/>
                          </a:solidFill>
                          <a:latin typeface="+mn-lt"/>
                          <a:ea typeface="+mn-ea"/>
                          <a:cs typeface="+mn-cs"/>
                        </a:rPr>
                        <a:t>贵州德马变频电机研发制造有限公司项目基本情况</a:t>
                      </a:r>
                      <a:endParaRPr lang="zh-CN" altLang="en-US" sz="1200" b="1" kern="1200" dirty="0" smtClean="0">
                        <a:solidFill>
                          <a:schemeClr val="lt1"/>
                        </a:solidFill>
                        <a:latin typeface="+mn-lt"/>
                        <a:ea typeface="+mn-ea"/>
                        <a:cs typeface="+mn-cs"/>
                      </a:endParaRPr>
                    </a:p>
                  </a:txBody>
                  <a:tcPr marL="116653" marR="116653" marT="58326" marB="58326"/>
                </a:tc>
                <a:tc hMerge="1">
                  <a:tcPr marL="116653" marR="116653" marT="58326" marB="58326">
                    <a:solidFill>
                      <a:srgbClr val="0092D7"/>
                    </a:solidFill>
                  </a:tcPr>
                </a:tc>
              </a:tr>
              <a:tr h="25973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000" kern="1200" dirty="0" smtClean="0"/>
                        <a:t>债务人</a:t>
                      </a:r>
                      <a:endPar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贵州德马变频电机研发制造有限公司</a:t>
                      </a:r>
                      <a:endParaRPr lang="zh-CN" altLang="en-US" sz="1000" kern="1200" dirty="0" smtClean="0">
                        <a:solidFill>
                          <a:schemeClr val="dk1"/>
                        </a:solidFill>
                        <a:latin typeface="+mn-lt"/>
                        <a:ea typeface="+mn-ea"/>
                        <a:cs typeface="+mn-cs"/>
                      </a:endParaRPr>
                    </a:p>
                  </a:txBody>
                  <a:tcPr marL="116653" marR="116653" marT="58326" marB="58326" anchor="ctr"/>
                </a:tc>
              </a:tr>
              <a:tr h="27053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债务人所在地区</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贵州省独山县</a:t>
                      </a:r>
                      <a:endParaRPr lang="zh-CN" altLang="en-US" sz="1000" kern="1200" dirty="0">
                        <a:solidFill>
                          <a:srgbClr val="FF0000"/>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债权本金</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2654.42</a:t>
                      </a:r>
                      <a:r>
                        <a:rPr lang="zh-CN" altLang="en-US" sz="1000" kern="1200" dirty="0" smtClean="0">
                          <a:solidFill>
                            <a:schemeClr val="dk1"/>
                          </a:solidFill>
                          <a:latin typeface="+mn-lt"/>
                          <a:ea typeface="+mn-ea"/>
                          <a:cs typeface="+mn-cs"/>
                        </a:rPr>
                        <a:t>万元</a:t>
                      </a:r>
                      <a:endParaRPr lang="en-US" altLang="zh-CN" sz="1000" kern="1200" dirty="0" smtClean="0">
                        <a:solidFill>
                          <a:schemeClr val="dk1"/>
                        </a:solidFill>
                        <a:latin typeface="+mn-lt"/>
                        <a:ea typeface="+mn-ea"/>
                        <a:cs typeface="+mn-cs"/>
                      </a:endParaRPr>
                    </a:p>
                  </a:txBody>
                  <a:tcPr marL="116653" marR="116653" marT="58326" marB="58326" anchor="ctr"/>
                </a:tc>
              </a:tr>
              <a:tr h="40309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债权利息</a:t>
                      </a:r>
                      <a:br>
                        <a:rPr lang="en-US" altLang="zh-CN" sz="1000" kern="1200" dirty="0" smtClean="0">
                          <a:solidFill>
                            <a:srgbClr val="FF0000"/>
                          </a:solidFill>
                          <a:latin typeface="+mn-lt"/>
                          <a:ea typeface="+mn-ea"/>
                          <a:cs typeface="+mn-cs"/>
                        </a:rPr>
                      </a:br>
                      <a:r>
                        <a:rPr lang="zh-CN" altLang="en-US" sz="1000" dirty="0" smtClean="0">
                          <a:solidFill>
                            <a:srgbClr val="FF0000"/>
                          </a:solidFill>
                          <a:sym typeface="+mn-ea"/>
                        </a:rPr>
                        <a:t>（截至</a:t>
                      </a:r>
                      <a:r>
                        <a:rPr lang="en-US" altLang="zh-CN" sz="1000" dirty="0" smtClean="0">
                          <a:solidFill>
                            <a:srgbClr val="FF0000"/>
                          </a:solidFill>
                          <a:sym typeface="+mn-ea"/>
                        </a:rPr>
                        <a:t>2024</a:t>
                      </a:r>
                      <a:r>
                        <a:rPr lang="zh-CN" altLang="en-US" sz="1000" dirty="0" smtClean="0">
                          <a:solidFill>
                            <a:srgbClr val="FF0000"/>
                          </a:solidFill>
                          <a:sym typeface="+mn-ea"/>
                        </a:rPr>
                        <a:t>年</a:t>
                      </a:r>
                      <a:r>
                        <a:rPr lang="en-US" altLang="zh-CN" sz="1000" dirty="0" smtClean="0">
                          <a:solidFill>
                            <a:srgbClr val="FF0000"/>
                          </a:solidFill>
                          <a:sym typeface="+mn-ea"/>
                        </a:rPr>
                        <a:t>6</a:t>
                      </a:r>
                      <a:r>
                        <a:rPr lang="zh-CN" altLang="en-US" sz="1000" dirty="0" smtClean="0">
                          <a:solidFill>
                            <a:srgbClr val="FF0000"/>
                          </a:solidFill>
                          <a:sym typeface="+mn-ea"/>
                        </a:rPr>
                        <a:t>月</a:t>
                      </a:r>
                      <a:r>
                        <a:rPr lang="en-US" altLang="zh-CN" sz="1000" dirty="0" smtClean="0">
                          <a:solidFill>
                            <a:srgbClr val="FF0000"/>
                          </a:solidFill>
                          <a:sym typeface="+mn-ea"/>
                        </a:rPr>
                        <a:t>30</a:t>
                      </a:r>
                      <a:r>
                        <a:rPr lang="zh-CN" altLang="en-US" sz="1000" dirty="0" smtClean="0">
                          <a:solidFill>
                            <a:srgbClr val="FF0000"/>
                          </a:solidFill>
                          <a:sym typeface="+mn-ea"/>
                        </a:rPr>
                        <a:t>日）</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rgbClr val="FF0000"/>
                          </a:solidFill>
                          <a:latin typeface="+mn-lt"/>
                          <a:ea typeface="+mn-ea"/>
                          <a:cs typeface="+mn-cs"/>
                        </a:rPr>
                        <a:t>5589.47</a:t>
                      </a:r>
                      <a:r>
                        <a:rPr lang="zh-CN" altLang="en-US" sz="1000" kern="1200" dirty="0" smtClean="0">
                          <a:solidFill>
                            <a:srgbClr val="FF0000"/>
                          </a:solidFill>
                          <a:latin typeface="+mn-lt"/>
                          <a:ea typeface="+mn-ea"/>
                          <a:cs typeface="+mn-cs"/>
                        </a:rPr>
                        <a:t>万元</a:t>
                      </a:r>
                      <a:endParaRPr lang="en-US" altLang="zh-CN" sz="1000" kern="1200" dirty="0" smtClean="0">
                        <a:solidFill>
                          <a:srgbClr val="FF0000"/>
                        </a:solidFill>
                        <a:latin typeface="+mn-lt"/>
                        <a:ea typeface="+mn-ea"/>
                        <a:cs typeface="+mn-cs"/>
                      </a:endParaRPr>
                    </a:p>
                  </a:txBody>
                  <a:tcPr marL="116653" marR="116653" marT="58326" marB="58326" anchor="ctr"/>
                </a:tc>
              </a:tr>
              <a:tr h="28048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担保措施</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抵押担保</a:t>
                      </a:r>
                      <a:r>
                        <a:rPr lang="en-US" altLang="zh-CN" sz="1000" kern="1200" dirty="0" smtClean="0">
                          <a:solidFill>
                            <a:schemeClr val="dk1"/>
                          </a:solidFill>
                          <a:latin typeface="+mn-lt"/>
                          <a:ea typeface="+mn-ea"/>
                          <a:cs typeface="+mn-cs"/>
                        </a:rPr>
                        <a:t>/</a:t>
                      </a:r>
                      <a:r>
                        <a:rPr lang="zh-CN" altLang="en-US" sz="1000" kern="1200" dirty="0" smtClean="0">
                          <a:solidFill>
                            <a:schemeClr val="dk1"/>
                          </a:solidFill>
                          <a:latin typeface="+mn-lt"/>
                          <a:ea typeface="+mn-ea"/>
                          <a:cs typeface="+mn-cs"/>
                        </a:rPr>
                        <a:t>保证担保</a:t>
                      </a:r>
                      <a:endParaRPr lang="zh-CN" altLang="en-US" sz="1000" kern="1200" dirty="0">
                        <a:solidFill>
                          <a:schemeClr val="dk1"/>
                        </a:solidFill>
                        <a:latin typeface="+mn-lt"/>
                        <a:ea typeface="+mn-ea"/>
                        <a:cs typeface="+mn-cs"/>
                      </a:endParaRPr>
                    </a:p>
                  </a:txBody>
                  <a:tcPr marL="116653" marR="116653" marT="58326" marB="58326" anchor="ctr"/>
                </a:tc>
              </a:tr>
              <a:tr h="47343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保证人（如有）</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四川庭驰科技集团有限公司</a:t>
                      </a:r>
                      <a:endParaRPr lang="zh-CN" altLang="en-US" sz="1000" kern="1200" dirty="0">
                        <a:solidFill>
                          <a:schemeClr val="dk1"/>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抵（质）押物类型</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工业用地</a:t>
                      </a:r>
                      <a:endParaRPr lang="zh-CN" altLang="en-US" sz="1000" kern="1200" dirty="0">
                        <a:solidFill>
                          <a:srgbClr val="FF0000"/>
                        </a:solidFill>
                        <a:latin typeface="+mn-lt"/>
                        <a:ea typeface="+mn-ea"/>
                        <a:cs typeface="+mn-cs"/>
                      </a:endParaRPr>
                    </a:p>
                  </a:txBody>
                  <a:tcPr marL="116653" marR="116653" marT="58326" marB="58326" anchor="ctr"/>
                </a:tc>
              </a:tr>
              <a:tr h="54951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抵（质）押物情况</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ts val="18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借款人</a:t>
                      </a:r>
                      <a:r>
                        <a:rPr lang="zh-CN" altLang="zh-CN" sz="1000" kern="1200" dirty="0" smtClean="0">
                          <a:solidFill>
                            <a:schemeClr val="dk1"/>
                          </a:solidFill>
                          <a:latin typeface="+mn-lt"/>
                          <a:ea typeface="+mn-ea"/>
                          <a:cs typeface="+mn-cs"/>
                        </a:rPr>
                        <a:t>以其</a:t>
                      </a:r>
                      <a:r>
                        <a:rPr lang="zh-CN" altLang="en-US" sz="1000" b="0" i="0" u="none" strike="noStrike" dirty="0" smtClean="0">
                          <a:solidFill>
                            <a:schemeClr val="tx1"/>
                          </a:solidFill>
                          <a:effectLst/>
                          <a:latin typeface="微软雅黑" panose="020B0503020204020204" pitchFamily="34" charset="-122"/>
                        </a:rPr>
                        <a:t>位于独山县经济开发区世纪大道东侧的两块工业用地抵押，面积</a:t>
                      </a:r>
                      <a:r>
                        <a:rPr lang="en-US" altLang="zh-CN" sz="1000" b="0" i="0" u="none" strike="noStrike" dirty="0" smtClean="0">
                          <a:solidFill>
                            <a:schemeClr val="tx1"/>
                          </a:solidFill>
                          <a:effectLst/>
                          <a:latin typeface="微软雅黑" panose="020B0503020204020204" pitchFamily="34" charset="-122"/>
                        </a:rPr>
                        <a:t>133328.03㎡</a:t>
                      </a:r>
                      <a:r>
                        <a:rPr lang="zh-CN" altLang="en-US" sz="1000" b="0" i="0" u="none" strike="noStrike" dirty="0" smtClean="0">
                          <a:solidFill>
                            <a:schemeClr val="tx1"/>
                          </a:solidFill>
                          <a:effectLst/>
                          <a:latin typeface="微软雅黑" panose="020B0503020204020204" pitchFamily="34" charset="-122"/>
                        </a:rPr>
                        <a:t>（</a:t>
                      </a:r>
                      <a:r>
                        <a:rPr lang="en-US" altLang="zh-CN" sz="1000" b="0" i="0" u="none" strike="noStrike" dirty="0" smtClean="0">
                          <a:solidFill>
                            <a:schemeClr val="tx1"/>
                          </a:solidFill>
                          <a:effectLst/>
                          <a:latin typeface="微软雅黑" panose="020B0503020204020204" pitchFamily="34" charset="-122"/>
                        </a:rPr>
                        <a:t>199.99</a:t>
                      </a:r>
                      <a:r>
                        <a:rPr lang="zh-CN" altLang="en-US" sz="1000" b="0" i="0" u="none" strike="noStrike" dirty="0" smtClean="0">
                          <a:solidFill>
                            <a:schemeClr val="tx1"/>
                          </a:solidFill>
                          <a:effectLst/>
                          <a:latin typeface="微软雅黑" panose="020B0503020204020204" pitchFamily="34" charset="-122"/>
                        </a:rPr>
                        <a:t>亩）</a:t>
                      </a:r>
                      <a:endParaRPr lang="zh-CN" altLang="zh-CN" sz="1000" kern="1200" dirty="0" smtClean="0">
                        <a:solidFill>
                          <a:schemeClr val="dk1"/>
                        </a:solidFill>
                        <a:latin typeface="+mn-lt"/>
                        <a:ea typeface="+mn-ea"/>
                        <a:cs typeface="+mn-cs"/>
                      </a:endParaRPr>
                    </a:p>
                  </a:txBody>
                  <a:tcPr marL="116653" marR="116653" marT="58326" marB="58326" anchor="ctr"/>
                </a:tc>
              </a:tr>
              <a:tr h="28803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诉讼情况</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终本执行</a:t>
                      </a:r>
                      <a:endParaRPr lang="zh-CN" altLang="en-US" sz="1000" kern="1200" dirty="0">
                        <a:solidFill>
                          <a:schemeClr val="dk1"/>
                        </a:solidFill>
                        <a:latin typeface="+mn-lt"/>
                        <a:ea typeface="+mn-ea"/>
                        <a:cs typeface="+mn-cs"/>
                      </a:endParaRPr>
                    </a:p>
                  </a:txBody>
                  <a:tcPr marL="116653" marR="116653" marT="58326" marB="58326" anchor="ctr"/>
                </a:tc>
              </a:tr>
            </a:tbl>
          </a:graphicData>
        </a:graphic>
      </p:graphicFrame>
      <p:sp>
        <p:nvSpPr>
          <p:cNvPr id="6" name="矩形 5"/>
          <p:cNvSpPr/>
          <p:nvPr/>
        </p:nvSpPr>
        <p:spPr>
          <a:xfrm>
            <a:off x="307264" y="195486"/>
            <a:ext cx="7937144"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、德马变频电机项目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7264" y="195486"/>
            <a:ext cx="7937144" cy="400110"/>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、德马变频电机项目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2" name="textbox 272"/>
          <p:cNvSpPr/>
          <p:nvPr/>
        </p:nvSpPr>
        <p:spPr>
          <a:xfrm>
            <a:off x="396875" y="757555"/>
            <a:ext cx="7604760" cy="520065"/>
          </a:xfrm>
          <a:prstGeom prst="rect">
            <a:avLst/>
          </a:prstGeom>
        </p:spPr>
        <p:txBody>
          <a:bodyPr vert="horz" wrap="square" lIns="0" tIns="0" rIns="0" bIns="0"/>
          <a:lstStyle/>
          <a:p>
            <a:pPr algn="l" rtl="0" eaLnBrk="0">
              <a:lnSpc>
                <a:spcPct val="92000"/>
              </a:lnSpc>
            </a:pPr>
            <a:endParaRPr lang="x-none" altLang="x-none" sz="100" dirty="0"/>
          </a:p>
          <a:p>
            <a:pPr marL="12700" indent="262255" algn="l" rtl="0" eaLnBrk="0">
              <a:lnSpc>
                <a:spcPct val="119000"/>
              </a:lnSpc>
            </a:pPr>
            <a:r>
              <a:rPr lang="en-US"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抵押物</a:t>
            </a:r>
            <a:r>
              <a:rPr 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为</a:t>
            </a:r>
            <a:r>
              <a:rPr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独山县</a:t>
            </a:r>
            <a:r>
              <a:rPr 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经济</a:t>
            </a:r>
            <a:r>
              <a:rPr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开发区</a:t>
            </a:r>
            <a:r>
              <a:rPr 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的工业土地（见</a:t>
            </a:r>
            <a:r>
              <a:rPr 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下图红标</a:t>
            </a:r>
            <a:r>
              <a:rPr lang="zh-CN" altLang="en-US"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离高铁独山东站仅</a:t>
            </a:r>
            <a:r>
              <a:rPr lang="en-US" altLang="zh-CN"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分钟车程。</a:t>
            </a:r>
            <a:endParaRPr sz="1400" kern="0" spc="9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marL="12700" indent="262255" algn="l" rtl="0" eaLnBrk="0">
              <a:lnSpc>
                <a:spcPct val="119000"/>
              </a:lnSpc>
            </a:pPr>
            <a:r>
              <a:rPr sz="1400" kern="0" spc="-11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sz="1400" kern="0" spc="-11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6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整块地块</a:t>
            </a:r>
            <a:r>
              <a:rPr lang="zh-CN" sz="1400" kern="0" spc="6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已实现</a:t>
            </a:r>
            <a:r>
              <a:rPr lang="en-US" altLang="zh-CN" sz="1400" kern="0" spc="6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kern="0" spc="6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五通一平</a:t>
            </a:r>
            <a:r>
              <a:rPr lang="en-US" altLang="zh-CN" sz="1400" kern="0" spc="6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kern="0" spc="6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，占地</a:t>
            </a:r>
            <a:r>
              <a:rPr lang="zh-CN" sz="1400" kern="0" spc="6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约</a:t>
            </a:r>
            <a:r>
              <a:rPr lang="en-US" altLang="zh-CN" sz="1400" kern="0" spc="6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200</a:t>
            </a:r>
            <a:r>
              <a:rPr lang="zh-CN" altLang="en-US" sz="1400" kern="0" spc="6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亩，周边有食品加工、机电制造等企业</a:t>
            </a:r>
            <a:r>
              <a:rPr sz="1400" kern="0" spc="6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lang="x-none" altLang="x-none" sz="1400" kern="0" spc="6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descr="微信截图_20230809150040"/>
          <p:cNvPicPr>
            <a:picLocks noChangeAspect="1"/>
          </p:cNvPicPr>
          <p:nvPr/>
        </p:nvPicPr>
        <p:blipFill>
          <a:blip r:embed="rId1"/>
          <a:stretch>
            <a:fillRect/>
          </a:stretch>
        </p:blipFill>
        <p:spPr>
          <a:xfrm>
            <a:off x="920115" y="1339850"/>
            <a:ext cx="7082155" cy="34544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7264" y="195486"/>
            <a:ext cx="7937144" cy="707886"/>
          </a:xfrm>
          <a:prstGeom prst="rect">
            <a:avLst/>
          </a:prstGeom>
        </p:spPr>
        <p:txBody>
          <a:bodyPr wrap="square">
            <a:spAutoFit/>
          </a:bodyPr>
          <a:lstStyle/>
          <a:p>
            <a:r>
              <a:rPr lang="en-US" altLang="zh-CN" sz="2000"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、德马变频电机项目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descr="IMG_7465(11-27-14-57-57)"/>
          <p:cNvPicPr>
            <a:picLocks noChangeAspect="1"/>
          </p:cNvPicPr>
          <p:nvPr/>
        </p:nvPicPr>
        <p:blipFill>
          <a:blip r:embed="rId1"/>
          <a:stretch>
            <a:fillRect/>
          </a:stretch>
        </p:blipFill>
        <p:spPr>
          <a:xfrm>
            <a:off x="4716780" y="1541145"/>
            <a:ext cx="3574415" cy="2462530"/>
          </a:xfrm>
          <a:prstGeom prst="rect">
            <a:avLst/>
          </a:prstGeom>
        </p:spPr>
      </p:pic>
      <p:pic>
        <p:nvPicPr>
          <p:cNvPr id="3" name="图片 3" descr="IMG_7469(11-27-14-57-57)"/>
          <p:cNvPicPr>
            <a:picLocks noChangeAspect="1"/>
          </p:cNvPicPr>
          <p:nvPr/>
        </p:nvPicPr>
        <p:blipFill>
          <a:blip r:embed="rId2"/>
          <a:stretch>
            <a:fillRect/>
          </a:stretch>
        </p:blipFill>
        <p:spPr>
          <a:xfrm>
            <a:off x="1259205" y="776605"/>
            <a:ext cx="3033395" cy="2025650"/>
          </a:xfrm>
          <a:prstGeom prst="rect">
            <a:avLst/>
          </a:prstGeom>
        </p:spPr>
      </p:pic>
      <p:pic>
        <p:nvPicPr>
          <p:cNvPr id="4" name="图片 2" descr="IMG_7452(11-27-14-57-57)"/>
          <p:cNvPicPr>
            <a:picLocks noChangeAspect="1"/>
          </p:cNvPicPr>
          <p:nvPr/>
        </p:nvPicPr>
        <p:blipFill>
          <a:blip r:embed="rId3"/>
          <a:stretch>
            <a:fillRect/>
          </a:stretch>
        </p:blipFill>
        <p:spPr>
          <a:xfrm>
            <a:off x="1259205" y="2854325"/>
            <a:ext cx="3033395" cy="200977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7264" y="195486"/>
            <a:ext cx="7793128" cy="369332"/>
          </a:xfrm>
          <a:prstGeom prst="rect">
            <a:avLst/>
          </a:prstGeom>
        </p:spPr>
        <p:txBody>
          <a:bodyPr wrap="square">
            <a:spAutoFit/>
          </a:bodyPr>
          <a:lstStyle/>
          <a:p>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恒润焊网、科润工贸、全兴盛贸易、科润投资</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项目</a:t>
            </a:r>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7" name="表格 6"/>
          <p:cNvGraphicFramePr>
            <a:graphicFrameLocks noGrp="1"/>
          </p:cNvGraphicFramePr>
          <p:nvPr>
            <p:custDataLst>
              <p:tags r:id="rId1"/>
            </p:custDataLst>
          </p:nvPr>
        </p:nvGraphicFramePr>
        <p:xfrm>
          <a:off x="446857" y="987573"/>
          <a:ext cx="7869559" cy="2991388"/>
        </p:xfrm>
        <a:graphic>
          <a:graphicData uri="http://schemas.openxmlformats.org/drawingml/2006/table">
            <a:tbl>
              <a:tblPr bandCol="1">
                <a:tableStyleId>{5C22544A-7EE6-4342-B048-85BDC9FD1C3A}</a:tableStyleId>
              </a:tblPr>
              <a:tblGrid>
                <a:gridCol w="1284826"/>
                <a:gridCol w="526421"/>
                <a:gridCol w="815236"/>
                <a:gridCol w="1346835"/>
                <a:gridCol w="776374"/>
                <a:gridCol w="773275"/>
                <a:gridCol w="618400"/>
                <a:gridCol w="1085778"/>
                <a:gridCol w="642414"/>
              </a:tblGrid>
              <a:tr h="380386">
                <a:tc gridSpan="9">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lt1"/>
                          </a:solidFill>
                          <a:latin typeface="+mn-lt"/>
                          <a:ea typeface="+mn-ea"/>
                          <a:cs typeface="+mn-cs"/>
                        </a:rPr>
                        <a:t>恒润焊网、科润工贸、全兴盛贸易、科润投资项目债权</a:t>
                      </a:r>
                      <a:r>
                        <a:rPr lang="zh-CN" altLang="en-US" sz="1200" b="1" kern="1200" dirty="0">
                          <a:solidFill>
                            <a:schemeClr val="lt1"/>
                          </a:solidFill>
                          <a:latin typeface="+mn-lt"/>
                          <a:ea typeface="+mn-ea"/>
                          <a:cs typeface="+mn-cs"/>
                        </a:rPr>
                        <a:t>项目基本情况</a:t>
                      </a:r>
                      <a:endParaRPr lang="zh-CN" altLang="en-US" sz="1200" b="1" kern="1200" dirty="0">
                        <a:solidFill>
                          <a:schemeClr val="lt1"/>
                        </a:solidFill>
                        <a:latin typeface="+mn-lt"/>
                        <a:ea typeface="+mn-ea"/>
                        <a:cs typeface="+mn-cs"/>
                      </a:endParaRPr>
                    </a:p>
                  </a:txBody>
                  <a:tcPr marL="9338" marR="9338" marT="9338" marB="0" anchor="ctr">
                    <a:solidFill>
                      <a:schemeClr val="accent1"/>
                    </a:solidFill>
                  </a:tcPr>
                </a:tc>
                <a:tc hMerge="1">
                  <a:tcPr/>
                </a:tc>
                <a:tc hMerge="1">
                  <a:tcPr/>
                </a:tc>
                <a:tc hMerge="1">
                  <a:tcPr/>
                </a:tc>
                <a:tc hMerge="1">
                  <a:tcPr/>
                </a:tc>
                <a:tc hMerge="1">
                  <a:tcPr/>
                </a:tc>
                <a:tc hMerge="1">
                  <a:tcPr/>
                </a:tc>
                <a:tc hMerge="1">
                  <a:tcPr/>
                </a:tc>
                <a:tc hMerge="1">
                  <a:tcPr/>
                </a:tc>
              </a:tr>
              <a:tr h="355471">
                <a:tc>
                  <a:txBody>
                    <a:bodyPr/>
                    <a:lstStyle/>
                    <a:p>
                      <a:pPr algn="ctr" rtl="0" fontAlgn="ctr"/>
                      <a:r>
                        <a:rPr lang="zh-CN" altLang="en-US" sz="1000" u="none" strike="noStrike">
                          <a:effectLst/>
                        </a:rPr>
                        <a:t>债务人</a:t>
                      </a:r>
                      <a:endParaRPr lang="zh-CN" altLang="en-US" sz="1000" b="0" i="0" u="none" strike="noStrike">
                        <a:solidFill>
                          <a:srgbClr val="000000"/>
                        </a:solidFill>
                        <a:effectLst/>
                        <a:latin typeface="宋体" panose="02010600030101010101" pitchFamily="2" charset="-122"/>
                      </a:endParaRPr>
                    </a:p>
                  </a:txBody>
                  <a:tcPr marL="9338" marR="9338" marT="9338" marB="0" anchor="ctr"/>
                </a:tc>
                <a:tc>
                  <a:txBody>
                    <a:bodyPr/>
                    <a:lstStyle/>
                    <a:p>
                      <a:pPr algn="ctr" rtl="0" fontAlgn="ctr"/>
                      <a:r>
                        <a:rPr lang="zh-CN" altLang="en-US" sz="1000" u="none" strike="noStrike" dirty="0">
                          <a:solidFill>
                            <a:srgbClr val="FF0000"/>
                          </a:solidFill>
                          <a:effectLst/>
                        </a:rPr>
                        <a:t>债务人所在地区</a:t>
                      </a:r>
                      <a:endParaRPr lang="zh-CN" altLang="en-US" sz="1000" b="0" i="0" u="none" strike="noStrike" dirty="0">
                        <a:solidFill>
                          <a:srgbClr val="FF0000"/>
                        </a:solidFill>
                        <a:effectLst/>
                        <a:latin typeface="宋体" panose="02010600030101010101" pitchFamily="2" charset="-122"/>
                      </a:endParaRPr>
                    </a:p>
                  </a:txBody>
                  <a:tcPr marL="9338" marR="9338" marT="9338" marB="0" anchor="ctr"/>
                </a:tc>
                <a:tc>
                  <a:txBody>
                    <a:bodyPr/>
                    <a:lstStyle/>
                    <a:p>
                      <a:pPr algn="ctr" rtl="0" fontAlgn="ctr"/>
                      <a:r>
                        <a:rPr lang="zh-CN" altLang="en-US" sz="1000" u="none" strike="noStrike">
                          <a:effectLst/>
                        </a:rPr>
                        <a:t>债权本金</a:t>
                      </a:r>
                      <a:endParaRPr lang="zh-CN" altLang="en-US" sz="1000" b="0" i="0" u="none" strike="noStrike">
                        <a:solidFill>
                          <a:srgbClr val="000000"/>
                        </a:solidFill>
                        <a:effectLst/>
                        <a:latin typeface="宋体" panose="02010600030101010101" pitchFamily="2" charset="-122"/>
                      </a:endParaRPr>
                    </a:p>
                  </a:txBody>
                  <a:tcPr marL="9338" marR="9338" marT="9338"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u="none" strike="noStrike" dirty="0">
                          <a:solidFill>
                            <a:srgbClr val="FF0000"/>
                          </a:solidFill>
                          <a:effectLst/>
                        </a:rPr>
                        <a:t>债权利息</a:t>
                      </a:r>
                      <a:br>
                        <a:rPr lang="zh-CN" altLang="en-US" sz="1000" u="none" strike="noStrike" dirty="0">
                          <a:solidFill>
                            <a:srgbClr val="FF0000"/>
                          </a:solidFill>
                          <a:effectLst/>
                        </a:rPr>
                      </a:br>
                      <a:r>
                        <a:rPr lang="zh-CN" altLang="en-US" sz="1000" dirty="0" smtClean="0">
                          <a:solidFill>
                            <a:srgbClr val="FF0000"/>
                          </a:solidFill>
                          <a:sym typeface="+mn-ea"/>
                        </a:rPr>
                        <a:t>（截至</a:t>
                      </a:r>
                      <a:r>
                        <a:rPr lang="en-US" altLang="zh-CN" sz="1000" dirty="0" smtClean="0">
                          <a:solidFill>
                            <a:srgbClr val="FF0000"/>
                          </a:solidFill>
                          <a:sym typeface="+mn-ea"/>
                        </a:rPr>
                        <a:t>2024</a:t>
                      </a:r>
                      <a:r>
                        <a:rPr lang="zh-CN" altLang="en-US" sz="1000" dirty="0" smtClean="0">
                          <a:solidFill>
                            <a:srgbClr val="FF0000"/>
                          </a:solidFill>
                          <a:sym typeface="+mn-ea"/>
                        </a:rPr>
                        <a:t>年</a:t>
                      </a:r>
                      <a:r>
                        <a:rPr lang="en-US" altLang="zh-CN" sz="1000" dirty="0" smtClean="0">
                          <a:solidFill>
                            <a:srgbClr val="FF0000"/>
                          </a:solidFill>
                          <a:sym typeface="+mn-ea"/>
                        </a:rPr>
                        <a:t>6</a:t>
                      </a:r>
                      <a:r>
                        <a:rPr lang="zh-CN" altLang="en-US" sz="1000" dirty="0" smtClean="0">
                          <a:solidFill>
                            <a:srgbClr val="FF0000"/>
                          </a:solidFill>
                          <a:sym typeface="+mn-ea"/>
                        </a:rPr>
                        <a:t>月</a:t>
                      </a:r>
                      <a:r>
                        <a:rPr lang="en-US" altLang="zh-CN" sz="1000" dirty="0" smtClean="0">
                          <a:solidFill>
                            <a:srgbClr val="FF0000"/>
                          </a:solidFill>
                          <a:sym typeface="+mn-ea"/>
                        </a:rPr>
                        <a:t>30</a:t>
                      </a:r>
                      <a:r>
                        <a:rPr lang="zh-CN" altLang="en-US" sz="1000" dirty="0" smtClean="0">
                          <a:solidFill>
                            <a:srgbClr val="FF0000"/>
                          </a:solidFill>
                          <a:sym typeface="+mn-ea"/>
                        </a:rPr>
                        <a:t>日）</a:t>
                      </a:r>
                      <a:endParaRPr lang="zh-CN" altLang="en-US" sz="1000" b="0" i="0" u="none" strike="noStrike" dirty="0">
                        <a:solidFill>
                          <a:srgbClr val="FF0000"/>
                        </a:solidFill>
                        <a:effectLst/>
                        <a:latin typeface="宋体" panose="02010600030101010101" pitchFamily="2" charset="-122"/>
                      </a:endParaRPr>
                    </a:p>
                  </a:txBody>
                  <a:tcPr marL="9338" marR="9338" marT="9338" marB="0" anchor="ctr"/>
                </a:tc>
                <a:tc>
                  <a:txBody>
                    <a:bodyPr/>
                    <a:lstStyle/>
                    <a:p>
                      <a:pPr algn="ctr" rtl="0" fontAlgn="ctr"/>
                      <a:r>
                        <a:rPr lang="zh-CN" altLang="en-US" sz="1000" u="none" strike="noStrike">
                          <a:effectLst/>
                        </a:rPr>
                        <a:t>担保措施</a:t>
                      </a:r>
                      <a:endParaRPr lang="zh-CN" altLang="en-US" sz="1000" b="0" i="0" u="none" strike="noStrike">
                        <a:solidFill>
                          <a:srgbClr val="000000"/>
                        </a:solidFill>
                        <a:effectLst/>
                        <a:latin typeface="宋体" panose="02010600030101010101" pitchFamily="2" charset="-122"/>
                      </a:endParaRPr>
                    </a:p>
                  </a:txBody>
                  <a:tcPr marL="9338" marR="9338" marT="9338" marB="0" anchor="ctr"/>
                </a:tc>
                <a:tc>
                  <a:txBody>
                    <a:bodyPr/>
                    <a:lstStyle/>
                    <a:p>
                      <a:pPr algn="ctr" rtl="0" fontAlgn="ctr"/>
                      <a:r>
                        <a:rPr lang="zh-CN" altLang="en-US" sz="1000" u="none" strike="noStrike">
                          <a:effectLst/>
                        </a:rPr>
                        <a:t>保证人</a:t>
                      </a:r>
                      <a:br>
                        <a:rPr lang="zh-CN" altLang="en-US" sz="1000" u="none" strike="noStrike">
                          <a:effectLst/>
                        </a:rPr>
                      </a:br>
                      <a:r>
                        <a:rPr lang="zh-CN" altLang="en-US" sz="1000" u="none" strike="noStrike">
                          <a:effectLst/>
                        </a:rPr>
                        <a:t>（如有）</a:t>
                      </a:r>
                      <a:endParaRPr lang="zh-CN" altLang="en-US" sz="1000" b="0" i="0" u="none" strike="noStrike">
                        <a:solidFill>
                          <a:srgbClr val="000000"/>
                        </a:solidFill>
                        <a:effectLst/>
                        <a:latin typeface="宋体" panose="02010600030101010101" pitchFamily="2" charset="-122"/>
                      </a:endParaRPr>
                    </a:p>
                  </a:txBody>
                  <a:tcPr marL="9338" marR="9338" marT="9338" marB="0" anchor="ctr"/>
                </a:tc>
                <a:tc>
                  <a:txBody>
                    <a:bodyPr/>
                    <a:lstStyle/>
                    <a:p>
                      <a:pPr algn="ctr" rtl="0" fontAlgn="ctr"/>
                      <a:r>
                        <a:rPr lang="zh-CN" altLang="en-US" sz="1000" u="none" strike="noStrike" dirty="0">
                          <a:solidFill>
                            <a:srgbClr val="FF0000"/>
                          </a:solidFill>
                          <a:effectLst/>
                        </a:rPr>
                        <a:t>抵（质）押物类型</a:t>
                      </a:r>
                      <a:endParaRPr lang="zh-CN" altLang="en-US" sz="1000" b="0" i="0" u="none" strike="noStrike" dirty="0">
                        <a:solidFill>
                          <a:srgbClr val="FF0000"/>
                        </a:solidFill>
                        <a:effectLst/>
                        <a:latin typeface="宋体" panose="02010600030101010101" pitchFamily="2" charset="-122"/>
                      </a:endParaRPr>
                    </a:p>
                  </a:txBody>
                  <a:tcPr marL="9338" marR="9338" marT="9338" marB="0" anchor="ctr"/>
                </a:tc>
                <a:tc>
                  <a:txBody>
                    <a:bodyPr/>
                    <a:lstStyle/>
                    <a:p>
                      <a:pPr algn="ctr" rtl="0" fontAlgn="ctr"/>
                      <a:r>
                        <a:rPr lang="zh-CN" altLang="en-US" sz="1000" u="none" strike="noStrike">
                          <a:effectLst/>
                        </a:rPr>
                        <a:t>抵（质）押物情况</a:t>
                      </a:r>
                      <a:endParaRPr lang="zh-CN" altLang="en-US" sz="1000" b="0" i="0" u="none" strike="noStrike">
                        <a:solidFill>
                          <a:srgbClr val="000000"/>
                        </a:solidFill>
                        <a:effectLst/>
                        <a:latin typeface="宋体" panose="02010600030101010101" pitchFamily="2" charset="-122"/>
                      </a:endParaRPr>
                    </a:p>
                  </a:txBody>
                  <a:tcPr marL="9338" marR="9338" marT="9338" marB="0" anchor="ctr"/>
                </a:tc>
                <a:tc>
                  <a:txBody>
                    <a:bodyPr/>
                    <a:lstStyle/>
                    <a:p>
                      <a:pPr algn="ctr" rtl="0" fontAlgn="ctr"/>
                      <a:r>
                        <a:rPr lang="zh-CN" altLang="en-US" sz="1000" u="none" strike="noStrike" dirty="0">
                          <a:solidFill>
                            <a:srgbClr val="FF0000"/>
                          </a:solidFill>
                          <a:effectLst/>
                        </a:rPr>
                        <a:t>诉讼情况</a:t>
                      </a:r>
                      <a:endParaRPr lang="zh-CN" altLang="en-US" sz="1000" b="0" i="0" u="none" strike="noStrike" dirty="0">
                        <a:solidFill>
                          <a:srgbClr val="FF0000"/>
                        </a:solidFill>
                        <a:effectLst/>
                        <a:latin typeface="宋体" panose="02010600030101010101" pitchFamily="2" charset="-122"/>
                      </a:endParaRPr>
                    </a:p>
                  </a:txBody>
                  <a:tcPr marL="9338" marR="9338" marT="9338" marB="0" anchor="ctr"/>
                </a:tc>
              </a:tr>
              <a:tr h="486050">
                <a:tc>
                  <a:txBody>
                    <a:bodyPr/>
                    <a:lstStyle/>
                    <a:p>
                      <a:pPr algn="l" rtl="0" fontAlgn="ctr"/>
                      <a:r>
                        <a:rPr lang="zh-CN" altLang="en-US" sz="1000" u="none" strike="noStrike" dirty="0">
                          <a:effectLst/>
                        </a:rPr>
                        <a:t>贵州恒润焊网科技发展有限公司</a:t>
                      </a:r>
                      <a:endParaRPr lang="zh-CN" altLang="en-US" sz="1000" b="0" i="0" u="none" strike="noStrike" dirty="0">
                        <a:solidFill>
                          <a:srgbClr val="000000"/>
                        </a:solidFill>
                        <a:effectLst/>
                        <a:latin typeface="宋体" panose="02010600030101010101" pitchFamily="2" charset="-122"/>
                      </a:endParaRPr>
                    </a:p>
                  </a:txBody>
                  <a:tcPr marL="9338" marR="9338" marT="9338" marB="0" anchor="ctr"/>
                </a:tc>
                <a:tc rowSpan="4">
                  <a:txBody>
                    <a:bodyPr/>
                    <a:lstStyle/>
                    <a:p>
                      <a:pPr algn="ctr" rtl="0" fontAlgn="ctr"/>
                      <a:r>
                        <a:rPr lang="zh-CN" altLang="en-US" sz="1000" u="none" strike="noStrike" dirty="0">
                          <a:solidFill>
                            <a:srgbClr val="FF0000"/>
                          </a:solidFill>
                          <a:effectLst/>
                        </a:rPr>
                        <a:t>贵州省贵阳市</a:t>
                      </a:r>
                      <a:endParaRPr lang="zh-CN" altLang="en-US" sz="1000" b="0" i="0" u="none" strike="noStrike" dirty="0">
                        <a:solidFill>
                          <a:srgbClr val="FF0000"/>
                        </a:solidFill>
                        <a:effectLst/>
                        <a:latin typeface="宋体" panose="02010600030101010101" pitchFamily="2" charset="-122"/>
                      </a:endParaRPr>
                    </a:p>
                  </a:txBody>
                  <a:tcPr marL="9338" marR="9338" marT="9338" marB="0" anchor="ctr"/>
                </a:tc>
                <a:tc>
                  <a:txBody>
                    <a:bodyPr/>
                    <a:lstStyle/>
                    <a:p>
                      <a:pPr algn="ctr" rtl="0" fontAlgn="ctr"/>
                      <a:r>
                        <a:rPr lang="en-US" altLang="zh-CN" sz="1000" u="none" strike="noStrike" dirty="0" smtClean="0">
                          <a:effectLst/>
                        </a:rPr>
                        <a:t>1986.75</a:t>
                      </a:r>
                      <a:r>
                        <a:rPr lang="zh-CN" altLang="en-US" sz="1000" u="none" strike="noStrike" dirty="0" smtClean="0">
                          <a:effectLst/>
                        </a:rPr>
                        <a:t>万元</a:t>
                      </a:r>
                      <a:endParaRPr lang="en-US" altLang="zh-CN" sz="1000" b="0" i="0" u="none" strike="noStrike" dirty="0">
                        <a:solidFill>
                          <a:srgbClr val="000000"/>
                        </a:solidFill>
                        <a:effectLst/>
                        <a:latin typeface="宋体" panose="02010600030101010101" pitchFamily="2" charset="-122"/>
                      </a:endParaRPr>
                    </a:p>
                  </a:txBody>
                  <a:tcPr marL="9338" marR="9338" marT="9338"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u="none" strike="noStrike" dirty="0" smtClean="0">
                          <a:solidFill>
                            <a:srgbClr val="FF0000"/>
                          </a:solidFill>
                          <a:effectLst/>
                        </a:rPr>
                        <a:t>3385.1</a:t>
                      </a:r>
                      <a:r>
                        <a:rPr lang="zh-CN" altLang="en-US" sz="1000" u="none" strike="noStrike" dirty="0" smtClean="0">
                          <a:solidFill>
                            <a:srgbClr val="FF0000"/>
                          </a:solidFill>
                          <a:effectLst/>
                        </a:rPr>
                        <a:t>万元</a:t>
                      </a:r>
                      <a:endParaRPr lang="en-US" altLang="zh-CN" sz="1000" b="0" i="0" u="none" strike="noStrike" dirty="0" smtClean="0">
                        <a:solidFill>
                          <a:srgbClr val="FF0000"/>
                        </a:solidFill>
                        <a:effectLst/>
                        <a:latin typeface="宋体" panose="02010600030101010101" pitchFamily="2" charset="-122"/>
                      </a:endParaRPr>
                    </a:p>
                  </a:txBody>
                  <a:tcPr marL="9338" marR="9338" marT="9338" marB="0" anchor="ctr"/>
                </a:tc>
                <a:tc>
                  <a:txBody>
                    <a:bodyPr/>
                    <a:lstStyle/>
                    <a:p>
                      <a:pPr algn="l" rtl="0" fontAlgn="ctr"/>
                      <a:r>
                        <a:rPr lang="zh-CN" altLang="en-US" sz="1000" u="none" strike="noStrike">
                          <a:effectLst/>
                        </a:rPr>
                        <a:t>抵押担保</a:t>
                      </a:r>
                      <a:endParaRPr lang="zh-CN" altLang="en-US" sz="1000" b="0" i="0" u="none" strike="noStrike">
                        <a:solidFill>
                          <a:srgbClr val="000000"/>
                        </a:solidFill>
                        <a:effectLst/>
                        <a:latin typeface="宋体" panose="02010600030101010101" pitchFamily="2" charset="-122"/>
                      </a:endParaRPr>
                    </a:p>
                  </a:txBody>
                  <a:tcPr marL="9338" marR="9338" marT="9338" marB="0" anchor="ctr"/>
                </a:tc>
                <a:tc>
                  <a:txBody>
                    <a:bodyPr/>
                    <a:lstStyle/>
                    <a:p>
                      <a:pPr algn="ctr" rtl="0" fontAlgn="ctr"/>
                      <a:r>
                        <a:rPr lang="zh-CN" altLang="en-US" sz="1000" u="none" strike="noStrike">
                          <a:effectLst/>
                        </a:rPr>
                        <a:t>无</a:t>
                      </a:r>
                      <a:endParaRPr lang="zh-CN" altLang="en-US" sz="1000" b="0" i="0" u="none" strike="noStrike">
                        <a:solidFill>
                          <a:srgbClr val="000000"/>
                        </a:solidFill>
                        <a:effectLst/>
                        <a:latin typeface="宋体" panose="02010600030101010101" pitchFamily="2" charset="-122"/>
                      </a:endParaRPr>
                    </a:p>
                  </a:txBody>
                  <a:tcPr marL="9338" marR="9338" marT="9338" marB="0" anchor="ctr"/>
                </a:tc>
                <a:tc rowSpan="4">
                  <a:txBody>
                    <a:bodyPr/>
                    <a:lstStyle/>
                    <a:p>
                      <a:pPr algn="ctr" rtl="0" fontAlgn="ctr"/>
                      <a:r>
                        <a:rPr lang="zh-CN" altLang="en-US" sz="1000" u="none" strike="noStrike" dirty="0">
                          <a:solidFill>
                            <a:srgbClr val="FF0000"/>
                          </a:solidFill>
                          <a:effectLst/>
                        </a:rPr>
                        <a:t>商业房地产</a:t>
                      </a:r>
                      <a:endParaRPr lang="zh-CN" altLang="en-US" sz="1000" b="0" i="0" u="none" strike="noStrike" dirty="0">
                        <a:solidFill>
                          <a:srgbClr val="FF0000"/>
                        </a:solidFill>
                        <a:effectLst/>
                        <a:latin typeface="宋体" panose="02010600030101010101" pitchFamily="2" charset="-122"/>
                      </a:endParaRPr>
                    </a:p>
                  </a:txBody>
                  <a:tcPr marL="9338" marR="9338" marT="9338" marB="0" anchor="ctr"/>
                </a:tc>
                <a:tc rowSpan="4">
                  <a:txBody>
                    <a:bodyPr/>
                    <a:lstStyle/>
                    <a:p>
                      <a:pPr algn="l" rtl="0" fontAlgn="ctr"/>
                      <a:r>
                        <a:rPr lang="zh-CN" altLang="en-US" sz="1000" u="none" strike="noStrike" dirty="0">
                          <a:effectLst/>
                        </a:rPr>
                        <a:t>思南最佳美洲乌江酒店有限公司名下位于位于贵州省铜仁市思南县思唐县北街的商业用房</a:t>
                      </a:r>
                      <a:r>
                        <a:rPr lang="en-US" altLang="zh-CN" sz="1000" u="none" strike="noStrike" dirty="0">
                          <a:effectLst/>
                        </a:rPr>
                        <a:t>——</a:t>
                      </a:r>
                      <a:r>
                        <a:rPr lang="zh-CN" altLang="en-US" sz="1000" u="none" strike="noStrike" dirty="0">
                          <a:effectLst/>
                        </a:rPr>
                        <a:t>乌江酒店抵押，面积共计</a:t>
                      </a:r>
                      <a:r>
                        <a:rPr lang="en-US" altLang="zh-CN" sz="1000" u="none" strike="noStrike" dirty="0">
                          <a:effectLst/>
                        </a:rPr>
                        <a:t>13848.38㎡</a:t>
                      </a:r>
                      <a:endParaRPr lang="en-US" altLang="zh-CN" sz="1000" b="0" i="0" u="none" strike="noStrike" dirty="0">
                        <a:solidFill>
                          <a:srgbClr val="000000"/>
                        </a:solidFill>
                        <a:effectLst/>
                        <a:latin typeface="宋体" panose="02010600030101010101" pitchFamily="2" charset="-122"/>
                      </a:endParaRPr>
                    </a:p>
                  </a:txBody>
                  <a:tcPr marL="9338" marR="9338" marT="9338"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终本执行</a:t>
                      </a:r>
                      <a:endParaRPr lang="zh-CN" altLang="en-US" sz="1000" kern="1200" dirty="0">
                        <a:solidFill>
                          <a:schemeClr val="dk1"/>
                        </a:solidFill>
                        <a:latin typeface="+mn-lt"/>
                        <a:ea typeface="+mn-ea"/>
                        <a:cs typeface="+mn-cs"/>
                      </a:endParaRPr>
                    </a:p>
                  </a:txBody>
                  <a:tcPr marL="9338" marR="9338" marT="9338" marB="0" anchor="ctr"/>
                </a:tc>
              </a:tr>
              <a:tr h="486050">
                <a:tc>
                  <a:txBody>
                    <a:bodyPr/>
                    <a:lstStyle/>
                    <a:p>
                      <a:pPr algn="l" rtl="0" fontAlgn="ctr"/>
                      <a:r>
                        <a:rPr lang="zh-CN" altLang="en-US" sz="1000" u="none" strike="noStrike" dirty="0">
                          <a:effectLst/>
                        </a:rPr>
                        <a:t>贵州科润工贸有限公司</a:t>
                      </a:r>
                      <a:endParaRPr lang="zh-CN" altLang="en-US" sz="1000" b="0" i="0" u="none" strike="noStrike" dirty="0">
                        <a:solidFill>
                          <a:srgbClr val="000000"/>
                        </a:solidFill>
                        <a:effectLst/>
                        <a:latin typeface="宋体" panose="02010600030101010101" pitchFamily="2" charset="-122"/>
                      </a:endParaRPr>
                    </a:p>
                  </a:txBody>
                  <a:tcPr marL="9338" marR="9338" marT="9338" marB="0" anchor="ctr"/>
                </a:tc>
                <a:tc vMerge="1">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u="none" strike="noStrike" dirty="0" smtClean="0">
                          <a:effectLst/>
                        </a:rPr>
                        <a:t>1994.02</a:t>
                      </a:r>
                      <a:r>
                        <a:rPr lang="zh-CN" altLang="en-US" sz="1000" u="none" strike="noStrike" dirty="0" smtClean="0">
                          <a:effectLst/>
                        </a:rPr>
                        <a:t>万元</a:t>
                      </a:r>
                      <a:endParaRPr lang="en-US" altLang="zh-CN" sz="1000" b="0" i="0" u="none" strike="noStrike" dirty="0" smtClean="0">
                        <a:solidFill>
                          <a:srgbClr val="000000"/>
                        </a:solidFill>
                        <a:effectLst/>
                        <a:latin typeface="宋体" panose="02010600030101010101" pitchFamily="2" charset="-122"/>
                      </a:endParaRPr>
                    </a:p>
                  </a:txBody>
                  <a:tcPr marL="9338" marR="9338" marT="9338"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u="none" strike="noStrike" dirty="0" smtClean="0">
                          <a:solidFill>
                            <a:srgbClr val="FF0000"/>
                          </a:solidFill>
                          <a:effectLst/>
                        </a:rPr>
                        <a:t>3411.41</a:t>
                      </a:r>
                      <a:r>
                        <a:rPr lang="zh-CN" altLang="en-US" sz="1000" u="none" strike="noStrike" dirty="0" smtClean="0">
                          <a:solidFill>
                            <a:srgbClr val="FF0000"/>
                          </a:solidFill>
                          <a:effectLst/>
                        </a:rPr>
                        <a:t>万元</a:t>
                      </a:r>
                      <a:endParaRPr lang="en-US" altLang="zh-CN" sz="1000" b="0" i="0" u="none" strike="noStrike" dirty="0" smtClean="0">
                        <a:solidFill>
                          <a:srgbClr val="FF0000"/>
                        </a:solidFill>
                        <a:effectLst/>
                        <a:latin typeface="宋体" panose="02010600030101010101" pitchFamily="2" charset="-122"/>
                      </a:endParaRPr>
                    </a:p>
                  </a:txBody>
                  <a:tcPr marL="9338" marR="9338" marT="9338" marB="0" anchor="ctr"/>
                </a:tc>
                <a:tc>
                  <a:txBody>
                    <a:bodyPr/>
                    <a:lstStyle/>
                    <a:p>
                      <a:pPr algn="l" rtl="0" fontAlgn="ctr"/>
                      <a:r>
                        <a:rPr lang="zh-CN" altLang="en-US" sz="1000" u="none" strike="noStrike">
                          <a:effectLst/>
                        </a:rPr>
                        <a:t>抵押担保</a:t>
                      </a:r>
                      <a:endParaRPr lang="zh-CN" altLang="en-US" sz="1000" b="0" i="0" u="none" strike="noStrike">
                        <a:solidFill>
                          <a:srgbClr val="000000"/>
                        </a:solidFill>
                        <a:effectLst/>
                        <a:latin typeface="宋体" panose="02010600030101010101" pitchFamily="2" charset="-122"/>
                      </a:endParaRPr>
                    </a:p>
                  </a:txBody>
                  <a:tcPr marL="9338" marR="9338" marT="9338" marB="0" anchor="ctr"/>
                </a:tc>
                <a:tc>
                  <a:txBody>
                    <a:bodyPr/>
                    <a:lstStyle/>
                    <a:p>
                      <a:pPr algn="ctr" rtl="0" fontAlgn="ctr"/>
                      <a:r>
                        <a:rPr lang="zh-CN" altLang="en-US" sz="1000" u="none" strike="noStrike">
                          <a:effectLst/>
                        </a:rPr>
                        <a:t>无</a:t>
                      </a:r>
                      <a:endParaRPr lang="zh-CN" altLang="en-US" sz="1000" b="0" i="0" u="none" strike="noStrike">
                        <a:solidFill>
                          <a:srgbClr val="000000"/>
                        </a:solidFill>
                        <a:effectLst/>
                        <a:latin typeface="宋体" panose="02010600030101010101" pitchFamily="2" charset="-122"/>
                      </a:endParaRPr>
                    </a:p>
                  </a:txBody>
                  <a:tcPr marL="9338" marR="9338" marT="9338" marB="0" anchor="ctr"/>
                </a:tc>
                <a:tc vMerge="1">
                  <a:tcPr/>
                </a:tc>
                <a:tc vMerge="1">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终本执行</a:t>
                      </a:r>
                      <a:endParaRPr lang="zh-CN" altLang="en-US" sz="1000" kern="1200" dirty="0">
                        <a:solidFill>
                          <a:schemeClr val="dk1"/>
                        </a:solidFill>
                        <a:latin typeface="+mn-lt"/>
                        <a:ea typeface="+mn-ea"/>
                        <a:cs typeface="+mn-cs"/>
                      </a:endParaRPr>
                    </a:p>
                  </a:txBody>
                  <a:tcPr marL="9338" marR="9338" marT="9338" marB="0" anchor="ctr"/>
                </a:tc>
              </a:tr>
              <a:tr h="486050">
                <a:tc>
                  <a:txBody>
                    <a:bodyPr/>
                    <a:lstStyle/>
                    <a:p>
                      <a:pPr algn="l" rtl="0" fontAlgn="ctr"/>
                      <a:r>
                        <a:rPr lang="zh-CN" altLang="en-US" sz="1000" u="none" strike="noStrike" dirty="0">
                          <a:effectLst/>
                        </a:rPr>
                        <a:t>贵州全兴盛贸易有限公司</a:t>
                      </a:r>
                      <a:endParaRPr lang="zh-CN" altLang="en-US" sz="1000" b="0" i="0" u="none" strike="noStrike" dirty="0">
                        <a:solidFill>
                          <a:srgbClr val="000000"/>
                        </a:solidFill>
                        <a:effectLst/>
                        <a:latin typeface="宋体" panose="02010600030101010101" pitchFamily="2" charset="-122"/>
                      </a:endParaRPr>
                    </a:p>
                  </a:txBody>
                  <a:tcPr marL="9338" marR="9338" marT="9338" marB="0" anchor="ctr"/>
                </a:tc>
                <a:tc vMerge="1">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u="none" strike="noStrike" dirty="0" smtClean="0">
                          <a:effectLst/>
                        </a:rPr>
                        <a:t>1996.56</a:t>
                      </a:r>
                      <a:r>
                        <a:rPr lang="zh-CN" altLang="en-US" sz="1000" u="none" strike="noStrike" dirty="0" smtClean="0">
                          <a:effectLst/>
                        </a:rPr>
                        <a:t>万元</a:t>
                      </a:r>
                      <a:endParaRPr lang="en-US" altLang="zh-CN" sz="1000" b="0" i="0" u="none" strike="noStrike" dirty="0" smtClean="0">
                        <a:solidFill>
                          <a:srgbClr val="000000"/>
                        </a:solidFill>
                        <a:effectLst/>
                        <a:latin typeface="宋体" panose="02010600030101010101" pitchFamily="2" charset="-122"/>
                      </a:endParaRPr>
                    </a:p>
                  </a:txBody>
                  <a:tcPr marL="9338" marR="9338" marT="9338"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u="none" strike="noStrike" dirty="0" smtClean="0">
                          <a:solidFill>
                            <a:srgbClr val="FF0000"/>
                          </a:solidFill>
                          <a:effectLst/>
                        </a:rPr>
                        <a:t>3372.07</a:t>
                      </a:r>
                      <a:r>
                        <a:rPr lang="zh-CN" altLang="en-US" sz="1000" u="none" strike="noStrike" dirty="0" smtClean="0">
                          <a:solidFill>
                            <a:srgbClr val="FF0000"/>
                          </a:solidFill>
                          <a:effectLst/>
                        </a:rPr>
                        <a:t>万元</a:t>
                      </a:r>
                      <a:endParaRPr lang="en-US" altLang="zh-CN" sz="1000" b="0" i="0" u="none" strike="noStrike" dirty="0" smtClean="0">
                        <a:solidFill>
                          <a:srgbClr val="FF0000"/>
                        </a:solidFill>
                        <a:effectLst/>
                        <a:latin typeface="宋体" panose="02010600030101010101" pitchFamily="2" charset="-122"/>
                      </a:endParaRPr>
                    </a:p>
                  </a:txBody>
                  <a:tcPr marL="9338" marR="9338" marT="9338" marB="0" anchor="ctr"/>
                </a:tc>
                <a:tc>
                  <a:txBody>
                    <a:bodyPr/>
                    <a:lstStyle/>
                    <a:p>
                      <a:pPr algn="l" rtl="0" fontAlgn="ctr"/>
                      <a:r>
                        <a:rPr lang="zh-CN" altLang="en-US" sz="1000" u="none" strike="noStrike">
                          <a:effectLst/>
                        </a:rPr>
                        <a:t>抵押担保</a:t>
                      </a:r>
                      <a:r>
                        <a:rPr lang="en-US" altLang="zh-CN" sz="1000" u="none" strike="noStrike">
                          <a:effectLst/>
                        </a:rPr>
                        <a:t>/</a:t>
                      </a:r>
                      <a:r>
                        <a:rPr lang="zh-CN" altLang="en-US" sz="1000" u="none" strike="noStrike">
                          <a:effectLst/>
                        </a:rPr>
                        <a:t>保证担保</a:t>
                      </a:r>
                      <a:endParaRPr lang="zh-CN" altLang="en-US" sz="1000" b="0" i="0" u="none" strike="noStrike">
                        <a:solidFill>
                          <a:srgbClr val="000000"/>
                        </a:solidFill>
                        <a:effectLst/>
                        <a:latin typeface="宋体" panose="02010600030101010101" pitchFamily="2" charset="-122"/>
                      </a:endParaRPr>
                    </a:p>
                  </a:txBody>
                  <a:tcPr marL="9338" marR="9338" marT="9338" marB="0" anchor="ctr"/>
                </a:tc>
                <a:tc>
                  <a:txBody>
                    <a:bodyPr/>
                    <a:lstStyle/>
                    <a:p>
                      <a:pPr algn="ctr" rtl="0" fontAlgn="ctr"/>
                      <a:r>
                        <a:rPr lang="en-US" altLang="zh-CN" sz="1000" u="none" strike="noStrike">
                          <a:effectLst/>
                        </a:rPr>
                        <a:t>1</a:t>
                      </a:r>
                      <a:r>
                        <a:rPr lang="zh-CN" altLang="en-US" sz="1000" u="none" strike="noStrike">
                          <a:effectLst/>
                        </a:rPr>
                        <a:t>名自然人</a:t>
                      </a:r>
                      <a:endParaRPr lang="zh-CN" altLang="en-US" sz="1000" b="0" i="0" u="none" strike="noStrike">
                        <a:solidFill>
                          <a:srgbClr val="000000"/>
                        </a:solidFill>
                        <a:effectLst/>
                        <a:latin typeface="宋体" panose="02010600030101010101" pitchFamily="2" charset="-122"/>
                      </a:endParaRPr>
                    </a:p>
                  </a:txBody>
                  <a:tcPr marL="9338" marR="9338" marT="9338" marB="0" anchor="ctr"/>
                </a:tc>
                <a:tc vMerge="1">
                  <a:tcPr/>
                </a:tc>
                <a:tc vMerge="1">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终本执行</a:t>
                      </a:r>
                      <a:endParaRPr lang="zh-CN" altLang="en-US" sz="1000" kern="1200" dirty="0">
                        <a:solidFill>
                          <a:schemeClr val="dk1"/>
                        </a:solidFill>
                        <a:latin typeface="+mn-lt"/>
                        <a:ea typeface="+mn-ea"/>
                        <a:cs typeface="+mn-cs"/>
                      </a:endParaRPr>
                    </a:p>
                  </a:txBody>
                  <a:tcPr marL="9338" marR="9338" marT="9338" marB="0" anchor="ctr"/>
                </a:tc>
              </a:tr>
              <a:tr h="486050">
                <a:tc>
                  <a:txBody>
                    <a:bodyPr/>
                    <a:lstStyle/>
                    <a:p>
                      <a:pPr algn="l" rtl="0" fontAlgn="ctr"/>
                      <a:r>
                        <a:rPr lang="zh-CN" altLang="en-US" sz="1000" u="none" strike="noStrike" dirty="0">
                          <a:effectLst/>
                        </a:rPr>
                        <a:t>贵州科润投资有限公司</a:t>
                      </a:r>
                      <a:endParaRPr lang="zh-CN" altLang="en-US" sz="1000" b="0" i="0" u="none" strike="noStrike" dirty="0">
                        <a:solidFill>
                          <a:srgbClr val="000000"/>
                        </a:solidFill>
                        <a:effectLst/>
                        <a:latin typeface="宋体" panose="02010600030101010101" pitchFamily="2" charset="-122"/>
                      </a:endParaRPr>
                    </a:p>
                  </a:txBody>
                  <a:tcPr marL="9338" marR="9338" marT="9338" marB="0" anchor="ctr"/>
                </a:tc>
                <a:tc vMerge="1">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u="none" strike="noStrike" dirty="0" smtClean="0">
                          <a:effectLst/>
                        </a:rPr>
                        <a:t>1496.58</a:t>
                      </a:r>
                      <a:r>
                        <a:rPr lang="zh-CN" altLang="en-US" sz="1000" u="none" strike="noStrike" dirty="0" smtClean="0">
                          <a:effectLst/>
                        </a:rPr>
                        <a:t>万元</a:t>
                      </a:r>
                      <a:endParaRPr lang="en-US" altLang="zh-CN" sz="1000" b="0" i="0" u="none" strike="noStrike" dirty="0" smtClean="0">
                        <a:solidFill>
                          <a:srgbClr val="000000"/>
                        </a:solidFill>
                        <a:effectLst/>
                        <a:latin typeface="宋体" panose="02010600030101010101" pitchFamily="2" charset="-122"/>
                      </a:endParaRPr>
                    </a:p>
                  </a:txBody>
                  <a:tcPr marL="9338" marR="9338" marT="9338"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u="none" strike="noStrike" dirty="0" smtClean="0">
                          <a:solidFill>
                            <a:srgbClr val="FF0000"/>
                          </a:solidFill>
                          <a:effectLst/>
                        </a:rPr>
                        <a:t>2212.38</a:t>
                      </a:r>
                      <a:r>
                        <a:rPr lang="zh-CN" altLang="en-US" sz="1000" u="none" strike="noStrike" dirty="0" smtClean="0">
                          <a:solidFill>
                            <a:srgbClr val="FF0000"/>
                          </a:solidFill>
                          <a:effectLst/>
                        </a:rPr>
                        <a:t>万元</a:t>
                      </a:r>
                      <a:endParaRPr lang="en-US" altLang="zh-CN" sz="1000" b="0" i="0" u="none" strike="noStrike" dirty="0" smtClean="0">
                        <a:solidFill>
                          <a:srgbClr val="FF0000"/>
                        </a:solidFill>
                        <a:effectLst/>
                        <a:latin typeface="宋体" panose="02010600030101010101" pitchFamily="2" charset="-122"/>
                      </a:endParaRPr>
                    </a:p>
                  </a:txBody>
                  <a:tcPr marL="9338" marR="9338" marT="9338" marB="0" anchor="ctr"/>
                </a:tc>
                <a:tc>
                  <a:txBody>
                    <a:bodyPr/>
                    <a:lstStyle/>
                    <a:p>
                      <a:pPr algn="l" rtl="0" fontAlgn="ctr"/>
                      <a:r>
                        <a:rPr lang="zh-CN" altLang="en-US" sz="1000" u="none" strike="noStrike">
                          <a:effectLst/>
                        </a:rPr>
                        <a:t>抵押担保</a:t>
                      </a:r>
                      <a:endParaRPr lang="zh-CN" altLang="en-US" sz="1000" b="0" i="0" u="none" strike="noStrike">
                        <a:solidFill>
                          <a:srgbClr val="000000"/>
                        </a:solidFill>
                        <a:effectLst/>
                        <a:latin typeface="宋体" panose="02010600030101010101" pitchFamily="2" charset="-122"/>
                      </a:endParaRPr>
                    </a:p>
                  </a:txBody>
                  <a:tcPr marL="9338" marR="9338" marT="9338" marB="0" anchor="ctr"/>
                </a:tc>
                <a:tc>
                  <a:txBody>
                    <a:bodyPr/>
                    <a:lstStyle/>
                    <a:p>
                      <a:pPr algn="ctr" rtl="0" fontAlgn="ctr"/>
                      <a:r>
                        <a:rPr lang="zh-CN" altLang="en-US" sz="1000" u="none" strike="noStrike">
                          <a:effectLst/>
                        </a:rPr>
                        <a:t>无</a:t>
                      </a:r>
                      <a:endParaRPr lang="zh-CN" altLang="en-US" sz="1000" b="0" i="0" u="none" strike="noStrike">
                        <a:solidFill>
                          <a:srgbClr val="000000"/>
                        </a:solidFill>
                        <a:effectLst/>
                        <a:latin typeface="宋体" panose="02010600030101010101" pitchFamily="2" charset="-122"/>
                      </a:endParaRPr>
                    </a:p>
                  </a:txBody>
                  <a:tcPr marL="9338" marR="9338" marT="9338" marB="0" anchor="ctr"/>
                </a:tc>
                <a:tc vMerge="1">
                  <a:tcPr/>
                </a:tc>
                <a:tc vMerge="1">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终本执行</a:t>
                      </a:r>
                      <a:endParaRPr lang="zh-CN" altLang="en-US" sz="1000" kern="1200" dirty="0">
                        <a:solidFill>
                          <a:schemeClr val="dk1"/>
                        </a:solidFill>
                        <a:latin typeface="+mn-lt"/>
                        <a:ea typeface="+mn-ea"/>
                        <a:cs typeface="+mn-cs"/>
                      </a:endParaRPr>
                    </a:p>
                  </a:txBody>
                  <a:tcPr marL="9338" marR="9338" marT="9338" marB="0" anchor="ctr"/>
                </a:tc>
              </a:tr>
              <a:tr h="200264">
                <a:tc>
                  <a:txBody>
                    <a:bodyPr/>
                    <a:lstStyle/>
                    <a:p>
                      <a:pPr algn="l" rtl="0" fontAlgn="ctr"/>
                      <a:r>
                        <a:rPr lang="zh-CN" altLang="en-US" sz="1000" u="none" strike="noStrike">
                          <a:effectLst/>
                        </a:rPr>
                        <a:t>合计</a:t>
                      </a:r>
                      <a:endParaRPr lang="zh-CN" altLang="en-US" sz="1000" b="0" i="0" u="none" strike="noStrike">
                        <a:solidFill>
                          <a:srgbClr val="000000"/>
                        </a:solidFill>
                        <a:effectLst/>
                        <a:latin typeface="宋体" panose="02010600030101010101" pitchFamily="2" charset="-122"/>
                      </a:endParaRPr>
                    </a:p>
                  </a:txBody>
                  <a:tcPr marL="9338" marR="9338" marT="9338" marB="0" anchor="ctr"/>
                </a:tc>
                <a:tc>
                  <a:txBody>
                    <a:bodyPr/>
                    <a:lstStyle/>
                    <a:p>
                      <a:pPr algn="l" fontAlgn="b"/>
                      <a:r>
                        <a:rPr lang="zh-CN" altLang="en-US" sz="1100" u="none" strike="noStrike">
                          <a:effectLst/>
                        </a:rPr>
                        <a:t>　</a:t>
                      </a:r>
                      <a:endParaRPr lang="zh-CN" altLang="en-US" sz="1100" b="0" i="0" u="none" strike="noStrike">
                        <a:solidFill>
                          <a:srgbClr val="000000"/>
                        </a:solidFill>
                        <a:effectLst/>
                        <a:latin typeface="宋体" panose="02010600030101010101" pitchFamily="2" charset="-122"/>
                      </a:endParaRPr>
                    </a:p>
                  </a:txBody>
                  <a:tcPr marL="9338" marR="9338" marT="9338" marB="0" anchor="b"/>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u="none" strike="noStrike" dirty="0" smtClean="0">
                          <a:effectLst/>
                        </a:rPr>
                        <a:t>7473.9</a:t>
                      </a:r>
                      <a:r>
                        <a:rPr lang="zh-CN" altLang="en-US" sz="1000" u="none" strike="noStrike" dirty="0" smtClean="0">
                          <a:effectLst/>
                        </a:rPr>
                        <a:t>万元</a:t>
                      </a:r>
                      <a:endParaRPr lang="en-US" altLang="zh-CN" sz="1000" b="0" i="0" u="none" strike="noStrike" dirty="0" smtClean="0">
                        <a:solidFill>
                          <a:srgbClr val="000000"/>
                        </a:solidFill>
                        <a:effectLst/>
                        <a:latin typeface="宋体" panose="02010600030101010101" pitchFamily="2" charset="-122"/>
                      </a:endParaRPr>
                    </a:p>
                  </a:txBody>
                  <a:tcPr marL="9338" marR="9338" marT="9338"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000" u="none" strike="noStrike" dirty="0" smtClean="0">
                          <a:solidFill>
                            <a:srgbClr val="FF0000"/>
                          </a:solidFill>
                          <a:effectLst/>
                        </a:rPr>
                        <a:t>12380.95</a:t>
                      </a:r>
                      <a:r>
                        <a:rPr lang="zh-CN" altLang="en-US" sz="1000" u="none" strike="noStrike" dirty="0" smtClean="0">
                          <a:solidFill>
                            <a:srgbClr val="FF0000"/>
                          </a:solidFill>
                          <a:effectLst/>
                        </a:rPr>
                        <a:t>万元</a:t>
                      </a:r>
                      <a:endParaRPr lang="en-US" altLang="zh-CN" sz="1000" b="0" i="0" u="none" strike="noStrike" dirty="0" smtClean="0">
                        <a:solidFill>
                          <a:srgbClr val="FF0000"/>
                        </a:solidFill>
                        <a:effectLst/>
                        <a:latin typeface="宋体" panose="02010600030101010101" pitchFamily="2" charset="-122"/>
                      </a:endParaRPr>
                    </a:p>
                  </a:txBody>
                  <a:tcPr marL="9338" marR="9338" marT="9338" marB="0" anchor="ctr"/>
                </a:tc>
                <a:tc>
                  <a:txBody>
                    <a:bodyPr/>
                    <a:lstStyle/>
                    <a:p>
                      <a:pPr algn="l" fontAlgn="b"/>
                      <a:r>
                        <a:rPr lang="zh-CN" altLang="en-US" sz="1100" u="none" strike="noStrike">
                          <a:effectLst/>
                        </a:rPr>
                        <a:t>　</a:t>
                      </a:r>
                      <a:endParaRPr lang="zh-CN" altLang="en-US" sz="1100" b="0" i="0" u="none" strike="noStrike">
                        <a:solidFill>
                          <a:srgbClr val="000000"/>
                        </a:solidFill>
                        <a:effectLst/>
                        <a:latin typeface="宋体" panose="02010600030101010101" pitchFamily="2" charset="-122"/>
                      </a:endParaRPr>
                    </a:p>
                  </a:txBody>
                  <a:tcPr marL="9338" marR="9338" marT="9338" marB="0" anchor="b"/>
                </a:tc>
                <a:tc>
                  <a:txBody>
                    <a:bodyPr/>
                    <a:lstStyle/>
                    <a:p>
                      <a:pPr algn="l" fontAlgn="b"/>
                      <a:r>
                        <a:rPr lang="zh-CN" altLang="en-US" sz="1100" u="none" strike="noStrike">
                          <a:effectLst/>
                        </a:rPr>
                        <a:t>　</a:t>
                      </a:r>
                      <a:endParaRPr lang="zh-CN" altLang="en-US" sz="1100" b="0" i="0" u="none" strike="noStrike">
                        <a:solidFill>
                          <a:srgbClr val="000000"/>
                        </a:solidFill>
                        <a:effectLst/>
                        <a:latin typeface="宋体" panose="02010600030101010101" pitchFamily="2" charset="-122"/>
                      </a:endParaRPr>
                    </a:p>
                  </a:txBody>
                  <a:tcPr marL="9338" marR="9338" marT="9338" marB="0" anchor="b"/>
                </a:tc>
                <a:tc>
                  <a:txBody>
                    <a:bodyPr/>
                    <a:lstStyle/>
                    <a:p>
                      <a:pPr algn="l" fontAlgn="b"/>
                      <a:r>
                        <a:rPr lang="zh-CN" altLang="en-US" sz="1100" u="none" strike="noStrike" dirty="0">
                          <a:solidFill>
                            <a:srgbClr val="FF0000"/>
                          </a:solidFill>
                          <a:effectLst/>
                        </a:rPr>
                        <a:t>　</a:t>
                      </a:r>
                      <a:endParaRPr lang="zh-CN" altLang="en-US" sz="1100" b="0" i="0" u="none" strike="noStrike" dirty="0">
                        <a:solidFill>
                          <a:srgbClr val="FF0000"/>
                        </a:solidFill>
                        <a:effectLst/>
                        <a:latin typeface="宋体" panose="02010600030101010101" pitchFamily="2" charset="-122"/>
                      </a:endParaRPr>
                    </a:p>
                  </a:txBody>
                  <a:tcPr marL="9338" marR="9338" marT="9338" marB="0" anchor="b"/>
                </a:tc>
                <a:tc>
                  <a:txBody>
                    <a:bodyPr/>
                    <a:lstStyle/>
                    <a:p>
                      <a:pPr algn="l" fontAlgn="b"/>
                      <a:r>
                        <a:rPr lang="zh-CN" altLang="en-US" sz="1100" u="none" strike="noStrike">
                          <a:effectLst/>
                        </a:rPr>
                        <a:t>　</a:t>
                      </a:r>
                      <a:endParaRPr lang="zh-CN" altLang="en-US" sz="1100" b="0" i="0" u="none" strike="noStrike">
                        <a:solidFill>
                          <a:srgbClr val="000000"/>
                        </a:solidFill>
                        <a:effectLst/>
                        <a:latin typeface="宋体" panose="02010600030101010101" pitchFamily="2" charset="-122"/>
                      </a:endParaRPr>
                    </a:p>
                  </a:txBody>
                  <a:tcPr marL="9338" marR="9338" marT="9338" marB="0" anchor="b"/>
                </a:tc>
                <a:tc>
                  <a:txBody>
                    <a:bodyPr/>
                    <a:lstStyle/>
                    <a:p>
                      <a:pPr algn="l" fontAlgn="b"/>
                      <a:r>
                        <a:rPr lang="zh-CN" altLang="en-US" sz="1100" u="none" strike="noStrike" dirty="0">
                          <a:solidFill>
                            <a:srgbClr val="FF0000"/>
                          </a:solidFill>
                          <a:effectLst/>
                        </a:rPr>
                        <a:t>　</a:t>
                      </a:r>
                      <a:endParaRPr lang="zh-CN" altLang="en-US" sz="1100" b="0" i="0" u="none" strike="noStrike" dirty="0">
                        <a:solidFill>
                          <a:srgbClr val="FF0000"/>
                        </a:solidFill>
                        <a:effectLst/>
                        <a:latin typeface="宋体" panose="02010600030101010101" pitchFamily="2" charset="-122"/>
                      </a:endParaRPr>
                    </a:p>
                  </a:txBody>
                  <a:tcPr marL="9338" marR="9338" marT="9338" marB="0" anchor="b"/>
                </a:tc>
              </a:tr>
            </a:tbl>
          </a:graphicData>
        </a:graphic>
      </p:graphicFrame>
      <p:sp>
        <p:nvSpPr>
          <p:cNvPr id="8" name="矩形 7"/>
          <p:cNvSpPr/>
          <p:nvPr/>
        </p:nvSpPr>
        <p:spPr>
          <a:xfrm>
            <a:off x="471662" y="4016970"/>
            <a:ext cx="8208912" cy="261610"/>
          </a:xfrm>
          <a:prstGeom prst="rect">
            <a:avLst/>
          </a:prstGeom>
        </p:spPr>
        <p:txBody>
          <a:bodyPr wrap="square">
            <a:spAutoFit/>
          </a:bodyPr>
          <a:lstStyle/>
          <a:p>
            <a:r>
              <a:rPr lang="zh-CN" altLang="en-US" sz="1100" dirty="0">
                <a:solidFill>
                  <a:schemeClr val="dk1"/>
                </a:solidFill>
              </a:rPr>
              <a:t>备注</a:t>
            </a:r>
            <a:r>
              <a:rPr lang="zh-CN" altLang="en-US" sz="1100" dirty="0" smtClean="0">
                <a:solidFill>
                  <a:schemeClr val="dk1"/>
                </a:solidFill>
              </a:rPr>
              <a:t>：</a:t>
            </a:r>
            <a:r>
              <a:rPr lang="zh-CN" altLang="en-US" sz="1100" dirty="0"/>
              <a:t>恒润焊网</a:t>
            </a:r>
            <a:r>
              <a:rPr lang="zh-CN" altLang="en-US" sz="1100" dirty="0" smtClean="0">
                <a:solidFill>
                  <a:schemeClr val="dk1"/>
                </a:solidFill>
              </a:rPr>
              <a:t>、</a:t>
            </a:r>
            <a:r>
              <a:rPr lang="zh-CN" altLang="en-US" sz="1100" dirty="0"/>
              <a:t>科润</a:t>
            </a:r>
            <a:r>
              <a:rPr lang="zh-CN" altLang="en-US" sz="1100" dirty="0" smtClean="0"/>
              <a:t>工贸、</a:t>
            </a:r>
            <a:r>
              <a:rPr lang="zh-CN" altLang="en-US" sz="1100" dirty="0"/>
              <a:t>全兴盛</a:t>
            </a:r>
            <a:r>
              <a:rPr lang="zh-CN" altLang="en-US" sz="1100" dirty="0" smtClean="0"/>
              <a:t>贸易、</a:t>
            </a:r>
            <a:r>
              <a:rPr lang="zh-CN" altLang="en-US" sz="1100" dirty="0"/>
              <a:t>科润投资</a:t>
            </a:r>
            <a:r>
              <a:rPr lang="zh-CN" altLang="en-US" sz="1100" dirty="0" smtClean="0">
                <a:solidFill>
                  <a:schemeClr val="dk1"/>
                </a:solidFill>
              </a:rPr>
              <a:t>抵押物</a:t>
            </a:r>
            <a:r>
              <a:rPr lang="zh-CN" altLang="en-US" sz="1100" dirty="0">
                <a:solidFill>
                  <a:schemeClr val="dk1"/>
                </a:solidFill>
              </a:rPr>
              <a:t>处于同一位置，在此统一介绍。</a:t>
            </a:r>
            <a:endParaRPr lang="zh-CN" altLang="en-US" sz="1100" dirty="0">
              <a:solidFill>
                <a:schemeClr val="dk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7264" y="195486"/>
            <a:ext cx="7793128" cy="369332"/>
          </a:xfrm>
          <a:prstGeom prst="rect">
            <a:avLst/>
          </a:prstGeom>
        </p:spPr>
        <p:txBody>
          <a:bodyPr wrap="square">
            <a:spAutoFit/>
          </a:bodyPr>
          <a:lstStyle/>
          <a:p>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恒润焊网、科润工贸、全兴盛贸易、科润投资</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项目</a:t>
            </a:r>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2" name="textbox 312"/>
          <p:cNvSpPr/>
          <p:nvPr/>
        </p:nvSpPr>
        <p:spPr>
          <a:xfrm>
            <a:off x="765175" y="723265"/>
            <a:ext cx="7327900" cy="891540"/>
          </a:xfrm>
          <a:prstGeom prst="rect">
            <a:avLst/>
          </a:prstGeom>
        </p:spPr>
        <p:txBody>
          <a:bodyPr vert="horz" wrap="square" lIns="0" tIns="0" rIns="0" bIns="0"/>
          <a:lstStyle/>
          <a:p>
            <a:pPr algn="l" rtl="0" eaLnBrk="0">
              <a:lnSpc>
                <a:spcPct val="96000"/>
              </a:lnSpc>
            </a:pPr>
            <a:endParaRPr lang="x-none" altLang="x-none" sz="100" dirty="0"/>
          </a:p>
          <a:p>
            <a:pPr marL="12700" indent="298450" algn="l" rtl="0" eaLnBrk="0">
              <a:lnSpc>
                <a:spcPct val="131000"/>
              </a:lnSpc>
            </a:pPr>
            <a:r>
              <a:rPr sz="1400" kern="0" spc="8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抵押物位于贵州省铜仁市</a:t>
            </a:r>
            <a:r>
              <a:rPr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思南县温泉大道小河路的思南乌江酒店的1层、</a:t>
            </a:r>
            <a:r>
              <a:rPr sz="1400" kern="0" spc="-8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5</a:t>
            </a:r>
            <a:r>
              <a:rPr lang="zh-CN"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至</a:t>
            </a:r>
            <a:r>
              <a:rPr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12层。</a:t>
            </a:r>
            <a:r>
              <a:rPr sz="1400" kern="0" spc="-13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endParaRPr sz="1400" kern="0" spc="-5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marL="12700" indent="298450" algn="l" rtl="0" eaLnBrk="0">
              <a:lnSpc>
                <a:spcPct val="131000"/>
              </a:lnSpc>
            </a:pPr>
            <a:r>
              <a:rPr lang="zh-CN"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该酒店为当地标志性建筑（左图★），位于美丽的乌江江畔，与思南客运站一路之隔。</a:t>
            </a:r>
            <a:endParaRPr lang="zh-CN"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marL="12700" indent="298450" algn="l" rtl="0" eaLnBrk="0">
              <a:lnSpc>
                <a:spcPct val="131000"/>
              </a:lnSpc>
            </a:pPr>
            <a:r>
              <a:rPr lang="zh-CN"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该</a:t>
            </a:r>
            <a:r>
              <a:rPr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酒店</a:t>
            </a:r>
            <a:r>
              <a:rPr lang="zh-CN"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于</a:t>
            </a:r>
            <a:r>
              <a:rPr lang="en-US"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2016</a:t>
            </a:r>
            <a:r>
              <a:rPr lang="zh-CN" altLang="en-US"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年装修，多间全落窗江景房型，配套服务设施齐全，</a:t>
            </a:r>
            <a:r>
              <a:rPr lang="zh-CN"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目前</a:t>
            </a:r>
            <a:r>
              <a:rPr sz="1400" kern="0" spc="7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正常经</a:t>
            </a:r>
            <a:r>
              <a:rPr sz="1400" kern="0" spc="10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营</a:t>
            </a:r>
            <a:r>
              <a:rPr lang="zh-CN" sz="1400" kern="0" spc="10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sz="1400" kern="0" spc="100" dirty="0">
              <a:solidFill>
                <a:srgbClr val="80808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descr="微信截图_20230810072813"/>
          <p:cNvPicPr>
            <a:picLocks noChangeAspect="1"/>
          </p:cNvPicPr>
          <p:nvPr/>
        </p:nvPicPr>
        <p:blipFill>
          <a:blip r:embed="rId1"/>
          <a:stretch>
            <a:fillRect/>
          </a:stretch>
        </p:blipFill>
        <p:spPr>
          <a:xfrm>
            <a:off x="504825" y="1762125"/>
            <a:ext cx="4003040" cy="2644140"/>
          </a:xfrm>
          <a:prstGeom prst="rect">
            <a:avLst/>
          </a:prstGeom>
        </p:spPr>
      </p:pic>
      <p:pic>
        <p:nvPicPr>
          <p:cNvPr id="4" name="图片 3"/>
          <p:cNvPicPr>
            <a:picLocks noChangeAspect="1"/>
          </p:cNvPicPr>
          <p:nvPr/>
        </p:nvPicPr>
        <p:blipFill>
          <a:blip r:embed="rId2"/>
          <a:stretch>
            <a:fillRect/>
          </a:stretch>
        </p:blipFill>
        <p:spPr>
          <a:xfrm>
            <a:off x="4638040" y="1762125"/>
            <a:ext cx="4005580" cy="264414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7264" y="195486"/>
            <a:ext cx="7793128" cy="369332"/>
          </a:xfrm>
          <a:prstGeom prst="rect">
            <a:avLst/>
          </a:prstGeom>
        </p:spPr>
        <p:txBody>
          <a:bodyPr wrap="square">
            <a:spAutoFit/>
          </a:bodyPr>
          <a:lstStyle/>
          <a:p>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恒润焊网、科润工贸、全兴盛贸易、科润投资</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项目</a:t>
            </a:r>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descr="IMG_7227"/>
          <p:cNvPicPr>
            <a:picLocks noChangeAspect="1"/>
          </p:cNvPicPr>
          <p:nvPr/>
        </p:nvPicPr>
        <p:blipFill>
          <a:blip r:embed="rId1"/>
          <a:stretch>
            <a:fillRect/>
          </a:stretch>
        </p:blipFill>
        <p:spPr>
          <a:xfrm>
            <a:off x="5542915" y="866140"/>
            <a:ext cx="3185160" cy="3686810"/>
          </a:xfrm>
          <a:prstGeom prst="rect">
            <a:avLst/>
          </a:prstGeom>
        </p:spPr>
      </p:pic>
      <p:pic>
        <p:nvPicPr>
          <p:cNvPr id="4" name="图片 3" descr="IMG_7248"/>
          <p:cNvPicPr>
            <a:picLocks noChangeAspect="1"/>
          </p:cNvPicPr>
          <p:nvPr/>
        </p:nvPicPr>
        <p:blipFill>
          <a:blip r:embed="rId2"/>
          <a:stretch>
            <a:fillRect/>
          </a:stretch>
        </p:blipFill>
        <p:spPr>
          <a:xfrm>
            <a:off x="2907665" y="866140"/>
            <a:ext cx="2487295" cy="1759585"/>
          </a:xfrm>
          <a:prstGeom prst="rect">
            <a:avLst/>
          </a:prstGeom>
        </p:spPr>
      </p:pic>
      <p:pic>
        <p:nvPicPr>
          <p:cNvPr id="8" name="图片 7" descr="IMG_7252"/>
          <p:cNvPicPr>
            <a:picLocks noChangeAspect="1"/>
          </p:cNvPicPr>
          <p:nvPr/>
        </p:nvPicPr>
        <p:blipFill>
          <a:blip r:embed="rId3"/>
          <a:stretch>
            <a:fillRect/>
          </a:stretch>
        </p:blipFill>
        <p:spPr>
          <a:xfrm>
            <a:off x="307340" y="866140"/>
            <a:ext cx="2486660" cy="1777365"/>
          </a:xfrm>
          <a:prstGeom prst="rect">
            <a:avLst/>
          </a:prstGeom>
        </p:spPr>
      </p:pic>
      <p:pic>
        <p:nvPicPr>
          <p:cNvPr id="11" name="图片 8" descr="IMG_7253"/>
          <p:cNvPicPr>
            <a:picLocks noChangeAspect="1"/>
          </p:cNvPicPr>
          <p:nvPr/>
        </p:nvPicPr>
        <p:blipFill>
          <a:blip r:embed="rId4"/>
          <a:stretch>
            <a:fillRect/>
          </a:stretch>
        </p:blipFill>
        <p:spPr>
          <a:xfrm>
            <a:off x="2907665" y="2774315"/>
            <a:ext cx="2487295" cy="1776730"/>
          </a:xfrm>
          <a:prstGeom prst="rect">
            <a:avLst/>
          </a:prstGeom>
        </p:spPr>
      </p:pic>
      <p:pic>
        <p:nvPicPr>
          <p:cNvPr id="12" name="图片 9" descr="IMG_7237"/>
          <p:cNvPicPr>
            <a:picLocks noChangeAspect="1"/>
          </p:cNvPicPr>
          <p:nvPr/>
        </p:nvPicPr>
        <p:blipFill>
          <a:blip r:embed="rId5"/>
          <a:stretch>
            <a:fillRect/>
          </a:stretch>
        </p:blipFill>
        <p:spPr>
          <a:xfrm>
            <a:off x="306705" y="2774315"/>
            <a:ext cx="2486660" cy="177673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格 37"/>
          <p:cNvGraphicFramePr>
            <a:graphicFrameLocks noGrp="1"/>
          </p:cNvGraphicFramePr>
          <p:nvPr>
            <p:custDataLst>
              <p:tags r:id="rId1"/>
            </p:custDataLst>
          </p:nvPr>
        </p:nvGraphicFramePr>
        <p:xfrm>
          <a:off x="1259632" y="987574"/>
          <a:ext cx="6912768" cy="3552727"/>
        </p:xfrm>
        <a:graphic>
          <a:graphicData uri="http://schemas.openxmlformats.org/drawingml/2006/table">
            <a:tbl>
              <a:tblPr firstRow="1" bandRow="1">
                <a:tableStyleId>{5C22544A-7EE6-4342-B048-85BDC9FD1C3A}</a:tableStyleId>
              </a:tblPr>
              <a:tblGrid>
                <a:gridCol w="1800200"/>
                <a:gridCol w="5112568"/>
              </a:tblGrid>
              <a:tr h="286483">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lt1"/>
                          </a:solidFill>
                          <a:latin typeface="+mn-lt"/>
                          <a:ea typeface="+mn-ea"/>
                          <a:cs typeface="+mn-cs"/>
                        </a:rPr>
                        <a:t>清镇市百惠有限责任公司项目基本情况</a:t>
                      </a:r>
                      <a:endParaRPr lang="zh-CN" altLang="en-US" sz="1200" b="1" kern="1200" dirty="0" smtClean="0">
                        <a:solidFill>
                          <a:schemeClr val="lt1"/>
                        </a:solidFill>
                        <a:latin typeface="+mn-lt"/>
                        <a:ea typeface="+mn-ea"/>
                        <a:cs typeface="+mn-cs"/>
                      </a:endParaRPr>
                    </a:p>
                  </a:txBody>
                  <a:tcPr marL="116653" marR="116653" marT="58326" marB="58326"/>
                </a:tc>
                <a:tc hMerge="1">
                  <a:tcPr marL="116653" marR="116653" marT="58326" marB="58326">
                    <a:solidFill>
                      <a:srgbClr val="0092D7"/>
                    </a:solidFill>
                  </a:tcPr>
                </a:tc>
              </a:tr>
              <a:tr h="25973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000" kern="1200" dirty="0" smtClean="0"/>
                        <a:t>债务人</a:t>
                      </a:r>
                      <a:endPar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清镇市百惠有限责任公司</a:t>
                      </a:r>
                      <a:endParaRPr lang="zh-CN" altLang="en-US" sz="1000" kern="1200" dirty="0" smtClean="0">
                        <a:solidFill>
                          <a:schemeClr val="dk1"/>
                        </a:solidFill>
                        <a:latin typeface="+mn-lt"/>
                        <a:ea typeface="+mn-ea"/>
                        <a:cs typeface="+mn-cs"/>
                      </a:endParaRPr>
                    </a:p>
                  </a:txBody>
                  <a:tcPr marL="116653" marR="116653" marT="58326" marB="58326" anchor="ctr"/>
                </a:tc>
              </a:tr>
              <a:tr h="27053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债务人所在地区</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贵州省清镇市</a:t>
                      </a:r>
                      <a:endParaRPr lang="zh-CN" altLang="en-US" sz="1000" kern="1200" dirty="0">
                        <a:solidFill>
                          <a:srgbClr val="FF0000"/>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债权本金</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1,500</a:t>
                      </a:r>
                      <a:r>
                        <a:rPr lang="zh-CN" altLang="en-US" sz="1000" kern="1200" dirty="0" smtClean="0">
                          <a:solidFill>
                            <a:schemeClr val="dk1"/>
                          </a:solidFill>
                          <a:latin typeface="+mn-lt"/>
                          <a:ea typeface="+mn-ea"/>
                          <a:cs typeface="+mn-cs"/>
                        </a:rPr>
                        <a:t>万元</a:t>
                      </a:r>
                      <a:endParaRPr lang="en-US" altLang="zh-CN" sz="1000" kern="1200" dirty="0" smtClean="0">
                        <a:solidFill>
                          <a:schemeClr val="dk1"/>
                        </a:solidFill>
                        <a:latin typeface="+mn-lt"/>
                        <a:ea typeface="+mn-ea"/>
                        <a:cs typeface="+mn-cs"/>
                      </a:endParaRPr>
                    </a:p>
                  </a:txBody>
                  <a:tcPr marL="116653" marR="116653" marT="58326" marB="58326" anchor="ctr"/>
                </a:tc>
              </a:tr>
              <a:tr h="40309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债权利息</a:t>
                      </a:r>
                      <a:br>
                        <a:rPr lang="en-US" altLang="zh-CN" sz="1000" kern="1200" dirty="0" smtClean="0">
                          <a:solidFill>
                            <a:srgbClr val="FF0000"/>
                          </a:solidFill>
                          <a:latin typeface="+mn-lt"/>
                          <a:ea typeface="+mn-ea"/>
                          <a:cs typeface="+mn-cs"/>
                        </a:rPr>
                      </a:br>
                      <a:r>
                        <a:rPr lang="zh-CN" altLang="en-US" sz="1000" dirty="0" smtClean="0">
                          <a:solidFill>
                            <a:srgbClr val="FF0000"/>
                          </a:solidFill>
                          <a:sym typeface="+mn-ea"/>
                        </a:rPr>
                        <a:t>（截至</a:t>
                      </a:r>
                      <a:r>
                        <a:rPr lang="en-US" altLang="zh-CN" sz="1000" dirty="0" smtClean="0">
                          <a:solidFill>
                            <a:srgbClr val="FF0000"/>
                          </a:solidFill>
                          <a:sym typeface="+mn-ea"/>
                        </a:rPr>
                        <a:t>2024</a:t>
                      </a:r>
                      <a:r>
                        <a:rPr lang="zh-CN" altLang="en-US" sz="1000" dirty="0" smtClean="0">
                          <a:solidFill>
                            <a:srgbClr val="FF0000"/>
                          </a:solidFill>
                          <a:sym typeface="+mn-ea"/>
                        </a:rPr>
                        <a:t>年</a:t>
                      </a:r>
                      <a:r>
                        <a:rPr lang="en-US" altLang="zh-CN" sz="1000" dirty="0" smtClean="0">
                          <a:solidFill>
                            <a:srgbClr val="FF0000"/>
                          </a:solidFill>
                          <a:sym typeface="+mn-ea"/>
                        </a:rPr>
                        <a:t>6</a:t>
                      </a:r>
                      <a:r>
                        <a:rPr lang="zh-CN" altLang="en-US" sz="1000" dirty="0" smtClean="0">
                          <a:solidFill>
                            <a:srgbClr val="FF0000"/>
                          </a:solidFill>
                          <a:sym typeface="+mn-ea"/>
                        </a:rPr>
                        <a:t>月</a:t>
                      </a:r>
                      <a:r>
                        <a:rPr lang="en-US" altLang="zh-CN" sz="1000" dirty="0" smtClean="0">
                          <a:solidFill>
                            <a:srgbClr val="FF0000"/>
                          </a:solidFill>
                          <a:sym typeface="+mn-ea"/>
                        </a:rPr>
                        <a:t>30</a:t>
                      </a:r>
                      <a:r>
                        <a:rPr lang="zh-CN" altLang="en-US" sz="1000" dirty="0" smtClean="0">
                          <a:solidFill>
                            <a:srgbClr val="FF0000"/>
                          </a:solidFill>
                          <a:sym typeface="+mn-ea"/>
                        </a:rPr>
                        <a:t>日）</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rgbClr val="FF0000"/>
                          </a:solidFill>
                          <a:latin typeface="+mn-lt"/>
                          <a:ea typeface="+mn-ea"/>
                          <a:cs typeface="+mn-cs"/>
                        </a:rPr>
                        <a:t>798.48</a:t>
                      </a:r>
                      <a:r>
                        <a:rPr lang="zh-CN" altLang="en-US" sz="1000" kern="1200" dirty="0" smtClean="0">
                          <a:solidFill>
                            <a:srgbClr val="FF0000"/>
                          </a:solidFill>
                          <a:latin typeface="+mn-lt"/>
                          <a:ea typeface="+mn-ea"/>
                          <a:cs typeface="+mn-cs"/>
                        </a:rPr>
                        <a:t>万元</a:t>
                      </a:r>
                      <a:endParaRPr lang="en-US" altLang="zh-CN" sz="1000" kern="1200" dirty="0" smtClean="0">
                        <a:solidFill>
                          <a:srgbClr val="FF0000"/>
                        </a:solidFill>
                        <a:latin typeface="+mn-lt"/>
                        <a:ea typeface="+mn-ea"/>
                        <a:cs typeface="+mn-cs"/>
                      </a:endParaRPr>
                    </a:p>
                  </a:txBody>
                  <a:tcPr marL="116653" marR="116653" marT="58326" marB="58326" anchor="ctr"/>
                </a:tc>
              </a:tr>
              <a:tr h="28048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担保措施</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抵押担保</a:t>
                      </a:r>
                      <a:r>
                        <a:rPr lang="en-US" altLang="zh-CN" sz="1000" kern="1200" dirty="0" smtClean="0">
                          <a:solidFill>
                            <a:schemeClr val="dk1"/>
                          </a:solidFill>
                          <a:latin typeface="+mn-lt"/>
                          <a:ea typeface="+mn-ea"/>
                          <a:cs typeface="+mn-cs"/>
                        </a:rPr>
                        <a:t>/</a:t>
                      </a:r>
                      <a:r>
                        <a:rPr lang="zh-CN" altLang="en-US" sz="1000" kern="1200" dirty="0" smtClean="0">
                          <a:solidFill>
                            <a:schemeClr val="dk1"/>
                          </a:solidFill>
                          <a:latin typeface="+mn-lt"/>
                          <a:ea typeface="+mn-ea"/>
                          <a:cs typeface="+mn-cs"/>
                        </a:rPr>
                        <a:t>保证担保</a:t>
                      </a:r>
                      <a:endParaRPr lang="zh-CN" altLang="en-US" sz="1000" kern="1200" dirty="0">
                        <a:solidFill>
                          <a:schemeClr val="dk1"/>
                        </a:solidFill>
                        <a:latin typeface="+mn-lt"/>
                        <a:ea typeface="+mn-ea"/>
                        <a:cs typeface="+mn-cs"/>
                      </a:endParaRPr>
                    </a:p>
                  </a:txBody>
                  <a:tcPr marL="116653" marR="116653" marT="58326" marB="58326" anchor="ctr"/>
                </a:tc>
              </a:tr>
              <a:tr h="47343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保证人（如有）</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2</a:t>
                      </a:r>
                      <a:r>
                        <a:rPr lang="zh-CN" altLang="en-US" sz="1000" kern="1200" dirty="0" smtClean="0">
                          <a:solidFill>
                            <a:schemeClr val="dk1"/>
                          </a:solidFill>
                          <a:latin typeface="+mn-lt"/>
                          <a:ea typeface="+mn-ea"/>
                          <a:cs typeface="+mn-cs"/>
                        </a:rPr>
                        <a:t>名自然人</a:t>
                      </a:r>
                      <a:endParaRPr lang="zh-CN" altLang="en-US" sz="1000" kern="1200" dirty="0">
                        <a:solidFill>
                          <a:schemeClr val="dk1"/>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抵（质）押物类型</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商住用地</a:t>
                      </a:r>
                      <a:endParaRPr lang="zh-CN" altLang="en-US" sz="1000" kern="1200" dirty="0">
                        <a:solidFill>
                          <a:srgbClr val="FF0000"/>
                        </a:solidFill>
                        <a:latin typeface="+mn-lt"/>
                        <a:ea typeface="+mn-ea"/>
                        <a:cs typeface="+mn-cs"/>
                      </a:endParaRPr>
                    </a:p>
                  </a:txBody>
                  <a:tcPr marL="116653" marR="116653" marT="58326" marB="58326" anchor="ctr"/>
                </a:tc>
              </a:tr>
              <a:tr h="54951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抵（质）押物情况</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ts val="1800"/>
                        </a:lnSpc>
                        <a:spcBef>
                          <a:spcPts val="0"/>
                        </a:spcBef>
                        <a:spcAft>
                          <a:spcPts val="0"/>
                        </a:spcAft>
                        <a:buClrTx/>
                        <a:buSzTx/>
                        <a:buFontTx/>
                        <a:buNone/>
                        <a:defRPr/>
                      </a:pPr>
                      <a:r>
                        <a:rPr lang="zh-CN" altLang="en-US" sz="1000" kern="1200" dirty="0" smtClean="0">
                          <a:solidFill>
                            <a:schemeClr val="dk1"/>
                          </a:solidFill>
                          <a:latin typeface="+mn-lt"/>
                          <a:ea typeface="+mn-ea"/>
                          <a:cs typeface="+mn-cs"/>
                        </a:rPr>
                        <a:t>贵阳经济技术开发区东方房地产开发有限公司</a:t>
                      </a:r>
                      <a:r>
                        <a:rPr lang="zh-CN" altLang="zh-CN" sz="1000" kern="1200" dirty="0" smtClean="0">
                          <a:solidFill>
                            <a:schemeClr val="dk1"/>
                          </a:solidFill>
                          <a:latin typeface="+mn-lt"/>
                          <a:ea typeface="+mn-ea"/>
                          <a:cs typeface="+mn-cs"/>
                        </a:rPr>
                        <a:t>以其位于</a:t>
                      </a:r>
                      <a:r>
                        <a:rPr lang="zh-CN" altLang="en-US" sz="1000" kern="1200" dirty="0" smtClean="0">
                          <a:solidFill>
                            <a:schemeClr val="dk1"/>
                          </a:solidFill>
                          <a:latin typeface="+mn-lt"/>
                          <a:ea typeface="+mn-ea"/>
                          <a:cs typeface="+mn-cs"/>
                        </a:rPr>
                        <a:t>清镇市红新社区的两块商住用地抵押，面积</a:t>
                      </a:r>
                      <a:r>
                        <a:rPr lang="en-US" altLang="zh-CN" sz="1000" kern="1200" dirty="0" smtClean="0">
                          <a:solidFill>
                            <a:schemeClr val="dk1"/>
                          </a:solidFill>
                          <a:latin typeface="+mn-lt"/>
                          <a:ea typeface="+mn-ea"/>
                          <a:cs typeface="+mn-cs"/>
                        </a:rPr>
                        <a:t>3247㎡</a:t>
                      </a:r>
                      <a:endParaRPr lang="zh-CN" altLang="zh-CN" sz="1000" kern="1200" dirty="0" smtClean="0">
                        <a:solidFill>
                          <a:schemeClr val="dk1"/>
                        </a:solidFill>
                        <a:latin typeface="+mn-lt"/>
                        <a:ea typeface="+mn-ea"/>
                        <a:cs typeface="+mn-cs"/>
                      </a:endParaRPr>
                    </a:p>
                  </a:txBody>
                  <a:tcPr marL="116653" marR="116653" marT="58326" marB="58326" anchor="ctr"/>
                </a:tc>
              </a:tr>
              <a:tr h="28803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诉讼情况</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未诉讼</a:t>
                      </a:r>
                      <a:endParaRPr lang="zh-CN" altLang="en-US" sz="1000" kern="1200" dirty="0">
                        <a:solidFill>
                          <a:schemeClr val="dk1"/>
                        </a:solidFill>
                        <a:latin typeface="+mn-lt"/>
                        <a:ea typeface="+mn-ea"/>
                        <a:cs typeface="+mn-cs"/>
                      </a:endParaRPr>
                    </a:p>
                  </a:txBody>
                  <a:tcPr marL="116653" marR="116653" marT="58326" marB="58326" anchor="ctr"/>
                </a:tc>
              </a:tr>
            </a:tbl>
          </a:graphicData>
        </a:graphic>
      </p:graphicFrame>
      <p:sp>
        <p:nvSpPr>
          <p:cNvPr id="2" name="矩形 1"/>
          <p:cNvSpPr/>
          <p:nvPr/>
        </p:nvSpPr>
        <p:spPr>
          <a:xfrm>
            <a:off x="1233752" y="4515966"/>
            <a:ext cx="6938648" cy="246221"/>
          </a:xfrm>
          <a:prstGeom prst="rect">
            <a:avLst/>
          </a:prstGeom>
        </p:spPr>
        <p:txBody>
          <a:bodyPr wrap="square">
            <a:spAutoFit/>
          </a:bodyPr>
          <a:lstStyle/>
          <a:p>
            <a:pPr lvl="0"/>
            <a:r>
              <a:rPr lang="zh-CN" altLang="en-US" sz="1000" dirty="0">
                <a:solidFill>
                  <a:schemeClr val="dk1"/>
                </a:solidFill>
              </a:rPr>
              <a:t>备注</a:t>
            </a:r>
            <a:r>
              <a:rPr lang="zh-CN" altLang="en-US" sz="1000" dirty="0" smtClean="0">
                <a:solidFill>
                  <a:schemeClr val="dk1"/>
                </a:solidFill>
              </a:rPr>
              <a:t>：</a:t>
            </a:r>
            <a:r>
              <a:rPr lang="zh-CN" altLang="en-US" sz="1000" dirty="0">
                <a:solidFill>
                  <a:schemeClr val="dk1"/>
                </a:solidFill>
              </a:rPr>
              <a:t>清镇市百惠</a:t>
            </a:r>
            <a:r>
              <a:rPr lang="zh-CN" altLang="en-US" sz="1000" dirty="0" smtClean="0">
                <a:solidFill>
                  <a:schemeClr val="dk1"/>
                </a:solidFill>
              </a:rPr>
              <a:t>有限责任公司</a:t>
            </a:r>
            <a:r>
              <a:rPr lang="zh-CN" altLang="en-US" sz="1000" dirty="0">
                <a:solidFill>
                  <a:schemeClr val="dk1"/>
                </a:solidFill>
              </a:rPr>
              <a:t>、贵州百宜佳俊建材有限公司抵押物处于同一位置，在此统一介绍。</a:t>
            </a:r>
            <a:endParaRPr lang="zh-CN" altLang="en-US" sz="1000" dirty="0">
              <a:solidFill>
                <a:schemeClr val="dk1"/>
              </a:solidFill>
            </a:endParaRPr>
          </a:p>
        </p:txBody>
      </p:sp>
      <p:sp>
        <p:nvSpPr>
          <p:cNvPr id="5" name="矩形 4"/>
          <p:cNvSpPr/>
          <p:nvPr/>
        </p:nvSpPr>
        <p:spPr>
          <a:xfrm>
            <a:off x="307264" y="195486"/>
            <a:ext cx="7793128" cy="369332"/>
          </a:xfrm>
          <a:prstGeom prst="rect">
            <a:avLst/>
          </a:prstGeom>
        </p:spPr>
        <p:txBody>
          <a:bodyPr wrap="square">
            <a:spAutoFit/>
          </a:bodyPr>
          <a:lstStyle/>
          <a:p>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清镇市百惠、百宜佳俊建材项目</a:t>
            </a:r>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格 37"/>
          <p:cNvGraphicFramePr>
            <a:graphicFrameLocks noGrp="1"/>
          </p:cNvGraphicFramePr>
          <p:nvPr>
            <p:custDataLst>
              <p:tags r:id="rId1"/>
            </p:custDataLst>
          </p:nvPr>
        </p:nvGraphicFramePr>
        <p:xfrm>
          <a:off x="1259632" y="987574"/>
          <a:ext cx="6912768" cy="3552727"/>
        </p:xfrm>
        <a:graphic>
          <a:graphicData uri="http://schemas.openxmlformats.org/drawingml/2006/table">
            <a:tbl>
              <a:tblPr firstRow="1" bandRow="1">
                <a:tableStyleId>{5C22544A-7EE6-4342-B048-85BDC9FD1C3A}</a:tableStyleId>
              </a:tblPr>
              <a:tblGrid>
                <a:gridCol w="1800200"/>
                <a:gridCol w="5112568"/>
              </a:tblGrid>
              <a:tr h="286483">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lt1"/>
                          </a:solidFill>
                          <a:latin typeface="+mn-lt"/>
                          <a:ea typeface="+mn-ea"/>
                          <a:cs typeface="+mn-cs"/>
                        </a:rPr>
                        <a:t>贵州百宜佳俊建材有限公司项目基本情况</a:t>
                      </a:r>
                      <a:endParaRPr lang="zh-CN" altLang="en-US" sz="1200" b="1" kern="1200" dirty="0" smtClean="0">
                        <a:solidFill>
                          <a:schemeClr val="lt1"/>
                        </a:solidFill>
                        <a:latin typeface="+mn-lt"/>
                        <a:ea typeface="+mn-ea"/>
                        <a:cs typeface="+mn-cs"/>
                      </a:endParaRPr>
                    </a:p>
                  </a:txBody>
                  <a:tcPr marL="116653" marR="116653" marT="58326" marB="58326"/>
                </a:tc>
                <a:tc hMerge="1">
                  <a:tcPr marL="116653" marR="116653" marT="58326" marB="58326">
                    <a:solidFill>
                      <a:srgbClr val="0092D7"/>
                    </a:solidFill>
                  </a:tcPr>
                </a:tc>
              </a:tr>
              <a:tr h="25973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000" kern="1200" dirty="0" smtClean="0"/>
                        <a:t>债务人</a:t>
                      </a:r>
                      <a:endParaRPr lang="zh-CN" altLang="en-US" sz="1000" kern="12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贵州百宜佳俊建材有限公司</a:t>
                      </a:r>
                      <a:endParaRPr lang="zh-CN" altLang="en-US" sz="1000" kern="1200" dirty="0" smtClean="0">
                        <a:solidFill>
                          <a:schemeClr val="dk1"/>
                        </a:solidFill>
                        <a:latin typeface="+mn-lt"/>
                        <a:ea typeface="+mn-ea"/>
                        <a:cs typeface="+mn-cs"/>
                      </a:endParaRPr>
                    </a:p>
                  </a:txBody>
                  <a:tcPr marL="116653" marR="116653" marT="58326" marB="58326" anchor="ctr"/>
                </a:tc>
              </a:tr>
              <a:tr h="27053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债务人所在地区</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贵州省清镇市</a:t>
                      </a:r>
                      <a:endParaRPr lang="zh-CN" altLang="en-US" sz="1000" kern="1200" dirty="0">
                        <a:solidFill>
                          <a:srgbClr val="FF0000"/>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债权本金</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1,998.77</a:t>
                      </a:r>
                      <a:r>
                        <a:rPr lang="zh-CN" altLang="en-US" sz="1000" kern="1200" dirty="0" smtClean="0">
                          <a:solidFill>
                            <a:schemeClr val="dk1"/>
                          </a:solidFill>
                          <a:latin typeface="+mn-lt"/>
                          <a:ea typeface="+mn-ea"/>
                          <a:cs typeface="+mn-cs"/>
                        </a:rPr>
                        <a:t>万元</a:t>
                      </a:r>
                      <a:endParaRPr lang="en-US" altLang="zh-CN" sz="1000" kern="1200" dirty="0" smtClean="0">
                        <a:solidFill>
                          <a:schemeClr val="dk1"/>
                        </a:solidFill>
                        <a:latin typeface="+mn-lt"/>
                        <a:ea typeface="+mn-ea"/>
                        <a:cs typeface="+mn-cs"/>
                      </a:endParaRPr>
                    </a:p>
                  </a:txBody>
                  <a:tcPr marL="116653" marR="116653" marT="58326" marB="58326" anchor="ctr"/>
                </a:tc>
              </a:tr>
              <a:tr h="40309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债权利息</a:t>
                      </a:r>
                      <a:br>
                        <a:rPr lang="en-US" altLang="zh-CN" sz="1000" kern="1200" dirty="0" smtClean="0">
                          <a:solidFill>
                            <a:srgbClr val="FF0000"/>
                          </a:solidFill>
                          <a:latin typeface="+mn-lt"/>
                          <a:ea typeface="+mn-ea"/>
                          <a:cs typeface="+mn-cs"/>
                        </a:rPr>
                      </a:br>
                      <a:r>
                        <a:rPr lang="zh-CN" altLang="en-US" sz="1000" dirty="0" smtClean="0">
                          <a:solidFill>
                            <a:srgbClr val="FF0000"/>
                          </a:solidFill>
                          <a:sym typeface="+mn-ea"/>
                        </a:rPr>
                        <a:t>（截至</a:t>
                      </a:r>
                      <a:r>
                        <a:rPr lang="en-US" altLang="zh-CN" sz="1000" dirty="0" smtClean="0">
                          <a:solidFill>
                            <a:srgbClr val="FF0000"/>
                          </a:solidFill>
                          <a:sym typeface="+mn-ea"/>
                        </a:rPr>
                        <a:t>2024</a:t>
                      </a:r>
                      <a:r>
                        <a:rPr lang="zh-CN" altLang="en-US" sz="1000" dirty="0" smtClean="0">
                          <a:solidFill>
                            <a:srgbClr val="FF0000"/>
                          </a:solidFill>
                          <a:sym typeface="+mn-ea"/>
                        </a:rPr>
                        <a:t>年</a:t>
                      </a:r>
                      <a:r>
                        <a:rPr lang="en-US" altLang="zh-CN" sz="1000" dirty="0" smtClean="0">
                          <a:solidFill>
                            <a:srgbClr val="FF0000"/>
                          </a:solidFill>
                          <a:sym typeface="+mn-ea"/>
                        </a:rPr>
                        <a:t>6</a:t>
                      </a:r>
                      <a:r>
                        <a:rPr lang="zh-CN" altLang="en-US" sz="1000" dirty="0" smtClean="0">
                          <a:solidFill>
                            <a:srgbClr val="FF0000"/>
                          </a:solidFill>
                          <a:sym typeface="+mn-ea"/>
                        </a:rPr>
                        <a:t>月</a:t>
                      </a:r>
                      <a:r>
                        <a:rPr lang="en-US" altLang="zh-CN" sz="1000" dirty="0" smtClean="0">
                          <a:solidFill>
                            <a:srgbClr val="FF0000"/>
                          </a:solidFill>
                          <a:sym typeface="+mn-ea"/>
                        </a:rPr>
                        <a:t>30</a:t>
                      </a:r>
                      <a:r>
                        <a:rPr lang="zh-CN" altLang="en-US" sz="1000" dirty="0" smtClean="0">
                          <a:solidFill>
                            <a:srgbClr val="FF0000"/>
                          </a:solidFill>
                          <a:sym typeface="+mn-ea"/>
                        </a:rPr>
                        <a:t>日）</a:t>
                      </a:r>
                      <a:endParaRPr lang="zh-CN" altLang="en-US" sz="1000" b="1"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rgbClr val="FF0000"/>
                          </a:solidFill>
                          <a:latin typeface="+mn-lt"/>
                          <a:ea typeface="+mn-ea"/>
                          <a:cs typeface="+mn-cs"/>
                        </a:rPr>
                        <a:t>1063.98</a:t>
                      </a:r>
                      <a:r>
                        <a:rPr lang="zh-CN" altLang="en-US" sz="1000" kern="1200" dirty="0" smtClean="0">
                          <a:solidFill>
                            <a:srgbClr val="FF0000"/>
                          </a:solidFill>
                          <a:latin typeface="+mn-lt"/>
                          <a:ea typeface="+mn-ea"/>
                          <a:cs typeface="+mn-cs"/>
                        </a:rPr>
                        <a:t>万元</a:t>
                      </a:r>
                      <a:endParaRPr lang="en-US" altLang="zh-CN" sz="1000" kern="1200" dirty="0" smtClean="0">
                        <a:solidFill>
                          <a:srgbClr val="FF0000"/>
                        </a:solidFill>
                        <a:latin typeface="+mn-lt"/>
                        <a:ea typeface="+mn-ea"/>
                        <a:cs typeface="+mn-cs"/>
                      </a:endParaRPr>
                    </a:p>
                  </a:txBody>
                  <a:tcPr marL="116653" marR="116653" marT="58326" marB="58326" anchor="ctr"/>
                </a:tc>
              </a:tr>
              <a:tr h="28048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担保措施</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抵押担保</a:t>
                      </a:r>
                      <a:r>
                        <a:rPr lang="en-US" altLang="zh-CN" sz="1000" kern="1200" dirty="0" smtClean="0">
                          <a:solidFill>
                            <a:schemeClr val="dk1"/>
                          </a:solidFill>
                          <a:latin typeface="+mn-lt"/>
                          <a:ea typeface="+mn-ea"/>
                          <a:cs typeface="+mn-cs"/>
                        </a:rPr>
                        <a:t>/</a:t>
                      </a:r>
                      <a:r>
                        <a:rPr lang="zh-CN" altLang="en-US" sz="1000" kern="1200" dirty="0" smtClean="0">
                          <a:solidFill>
                            <a:schemeClr val="dk1"/>
                          </a:solidFill>
                          <a:latin typeface="+mn-lt"/>
                          <a:ea typeface="+mn-ea"/>
                          <a:cs typeface="+mn-cs"/>
                        </a:rPr>
                        <a:t>保证担保</a:t>
                      </a:r>
                      <a:endParaRPr lang="zh-CN" altLang="en-US" sz="1000" kern="1200" dirty="0">
                        <a:solidFill>
                          <a:schemeClr val="dk1"/>
                        </a:solidFill>
                        <a:latin typeface="+mn-lt"/>
                        <a:ea typeface="+mn-ea"/>
                        <a:cs typeface="+mn-cs"/>
                      </a:endParaRPr>
                    </a:p>
                  </a:txBody>
                  <a:tcPr marL="116653" marR="116653" marT="58326" marB="58326" anchor="ctr"/>
                </a:tc>
              </a:tr>
              <a:tr h="47343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保证人（如有）</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dk1"/>
                          </a:solidFill>
                          <a:latin typeface="+mn-lt"/>
                          <a:ea typeface="+mn-ea"/>
                          <a:cs typeface="+mn-cs"/>
                        </a:rPr>
                        <a:t>4</a:t>
                      </a:r>
                      <a:r>
                        <a:rPr lang="zh-CN" altLang="en-US" sz="1000" kern="1200" dirty="0" smtClean="0">
                          <a:solidFill>
                            <a:schemeClr val="dk1"/>
                          </a:solidFill>
                          <a:latin typeface="+mn-lt"/>
                          <a:ea typeface="+mn-ea"/>
                          <a:cs typeface="+mn-cs"/>
                        </a:rPr>
                        <a:t>名自然人</a:t>
                      </a:r>
                      <a:endParaRPr lang="zh-CN" altLang="en-US" sz="1000" kern="1200" dirty="0">
                        <a:solidFill>
                          <a:schemeClr val="dk1"/>
                        </a:solidFill>
                        <a:latin typeface="+mn-lt"/>
                        <a:ea typeface="+mn-ea"/>
                        <a:cs typeface="+mn-cs"/>
                      </a:endParaRPr>
                    </a:p>
                  </a:txBody>
                  <a:tcPr marL="116653" marR="116653" marT="58326" marB="58326" anchor="ctr"/>
                </a:tc>
              </a:tr>
              <a:tr h="33817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抵（质）押物类型</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商住用地</a:t>
                      </a:r>
                      <a:endParaRPr lang="zh-CN" altLang="en-US" sz="1000" kern="1200" dirty="0">
                        <a:solidFill>
                          <a:srgbClr val="FF0000"/>
                        </a:solidFill>
                        <a:latin typeface="+mn-lt"/>
                        <a:ea typeface="+mn-ea"/>
                        <a:cs typeface="+mn-cs"/>
                      </a:endParaRPr>
                    </a:p>
                  </a:txBody>
                  <a:tcPr marL="116653" marR="116653" marT="58326" marB="58326" anchor="ctr"/>
                </a:tc>
              </a:tr>
              <a:tr h="54951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抵（质）押物情况</a:t>
                      </a:r>
                      <a:endParaRPr lang="zh-CN" altLang="en-US" sz="1000" kern="1200" dirty="0">
                        <a:solidFill>
                          <a:schemeClr val="dk1"/>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ts val="1800"/>
                        </a:lnSpc>
                        <a:spcBef>
                          <a:spcPts val="0"/>
                        </a:spcBef>
                        <a:spcAft>
                          <a:spcPts val="0"/>
                        </a:spcAft>
                        <a:buClrTx/>
                        <a:buSzTx/>
                        <a:buFontTx/>
                        <a:buNone/>
                        <a:defRPr/>
                      </a:pPr>
                      <a:r>
                        <a:rPr lang="zh-CN" altLang="en-US" sz="1000" kern="1200" dirty="0" smtClean="0">
                          <a:solidFill>
                            <a:schemeClr val="dk1"/>
                          </a:solidFill>
                          <a:latin typeface="+mn-lt"/>
                          <a:ea typeface="+mn-ea"/>
                          <a:cs typeface="+mn-cs"/>
                        </a:rPr>
                        <a:t>贵阳经济技术开发区东方房地产开发有限公司</a:t>
                      </a:r>
                      <a:r>
                        <a:rPr lang="zh-CN" altLang="zh-CN" sz="1000" kern="1200" dirty="0" smtClean="0">
                          <a:solidFill>
                            <a:schemeClr val="dk1"/>
                          </a:solidFill>
                          <a:latin typeface="+mn-lt"/>
                          <a:ea typeface="+mn-ea"/>
                          <a:cs typeface="+mn-cs"/>
                        </a:rPr>
                        <a:t>以其位于</a:t>
                      </a:r>
                      <a:r>
                        <a:rPr lang="zh-CN" altLang="en-US" sz="1000" kern="1200" dirty="0" smtClean="0">
                          <a:solidFill>
                            <a:schemeClr val="dk1"/>
                          </a:solidFill>
                          <a:latin typeface="+mn-lt"/>
                          <a:ea typeface="+mn-ea"/>
                          <a:cs typeface="+mn-cs"/>
                        </a:rPr>
                        <a:t>清镇市红新社区三角花园的两块商住用地抵押，面积</a:t>
                      </a:r>
                      <a:r>
                        <a:rPr lang="en-US" altLang="zh-CN" sz="1000" kern="1200" dirty="0" smtClean="0">
                          <a:solidFill>
                            <a:schemeClr val="dk1"/>
                          </a:solidFill>
                          <a:latin typeface="+mn-lt"/>
                          <a:ea typeface="+mn-ea"/>
                          <a:cs typeface="+mn-cs"/>
                        </a:rPr>
                        <a:t>4518㎡</a:t>
                      </a:r>
                      <a:endParaRPr lang="zh-CN" altLang="zh-CN" sz="1000" kern="1200" dirty="0" smtClean="0">
                        <a:solidFill>
                          <a:schemeClr val="dk1"/>
                        </a:solidFill>
                        <a:latin typeface="+mn-lt"/>
                        <a:ea typeface="+mn-ea"/>
                        <a:cs typeface="+mn-cs"/>
                      </a:endParaRPr>
                    </a:p>
                  </a:txBody>
                  <a:tcPr marL="116653" marR="116653" marT="58326" marB="58326" anchor="ctr"/>
                </a:tc>
              </a:tr>
              <a:tr h="28803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rgbClr val="FF0000"/>
                          </a:solidFill>
                          <a:latin typeface="+mn-lt"/>
                          <a:ea typeface="+mn-ea"/>
                          <a:cs typeface="+mn-cs"/>
                        </a:rPr>
                        <a:t>诉讼情况</a:t>
                      </a:r>
                      <a:endParaRPr lang="zh-CN" altLang="en-US" sz="1000" kern="1200" dirty="0">
                        <a:solidFill>
                          <a:srgbClr val="FF0000"/>
                        </a:solidFill>
                        <a:latin typeface="+mn-lt"/>
                        <a:ea typeface="+mn-ea"/>
                        <a:cs typeface="+mn-cs"/>
                      </a:endParaRPr>
                    </a:p>
                  </a:txBody>
                  <a:tcPr marL="116653" marR="116653" marT="58326" marB="58326"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kern="1200" dirty="0" smtClean="0">
                          <a:solidFill>
                            <a:schemeClr val="dk1"/>
                          </a:solidFill>
                          <a:latin typeface="+mn-lt"/>
                          <a:ea typeface="+mn-ea"/>
                          <a:cs typeface="+mn-cs"/>
                        </a:rPr>
                        <a:t>未诉讼</a:t>
                      </a:r>
                      <a:endParaRPr lang="zh-CN" altLang="en-US" sz="1000" kern="1200" dirty="0">
                        <a:solidFill>
                          <a:schemeClr val="dk1"/>
                        </a:solidFill>
                        <a:latin typeface="+mn-lt"/>
                        <a:ea typeface="+mn-ea"/>
                        <a:cs typeface="+mn-cs"/>
                      </a:endParaRPr>
                    </a:p>
                  </a:txBody>
                  <a:tcPr marL="116653" marR="116653" marT="58326" marB="58326" anchor="ctr"/>
                </a:tc>
              </a:tr>
            </a:tbl>
          </a:graphicData>
        </a:graphic>
      </p:graphicFrame>
      <p:sp>
        <p:nvSpPr>
          <p:cNvPr id="2" name="矩形 1"/>
          <p:cNvSpPr/>
          <p:nvPr/>
        </p:nvSpPr>
        <p:spPr>
          <a:xfrm>
            <a:off x="1233752" y="4515966"/>
            <a:ext cx="6938648" cy="246221"/>
          </a:xfrm>
          <a:prstGeom prst="rect">
            <a:avLst/>
          </a:prstGeom>
        </p:spPr>
        <p:txBody>
          <a:bodyPr wrap="square">
            <a:spAutoFit/>
          </a:bodyPr>
          <a:lstStyle/>
          <a:p>
            <a:pPr lvl="0"/>
            <a:r>
              <a:rPr lang="zh-CN" altLang="en-US" sz="1000" dirty="0">
                <a:solidFill>
                  <a:schemeClr val="dk1"/>
                </a:solidFill>
              </a:rPr>
              <a:t>备注</a:t>
            </a:r>
            <a:r>
              <a:rPr lang="zh-CN" altLang="en-US" sz="1000" dirty="0" smtClean="0">
                <a:solidFill>
                  <a:schemeClr val="dk1"/>
                </a:solidFill>
              </a:rPr>
              <a:t>：</a:t>
            </a:r>
            <a:r>
              <a:rPr lang="zh-CN" altLang="en-US" sz="1000" dirty="0">
                <a:solidFill>
                  <a:schemeClr val="dk1"/>
                </a:solidFill>
              </a:rPr>
              <a:t>清镇市百惠</a:t>
            </a:r>
            <a:r>
              <a:rPr lang="zh-CN" altLang="en-US" sz="1000" dirty="0" smtClean="0">
                <a:solidFill>
                  <a:schemeClr val="dk1"/>
                </a:solidFill>
              </a:rPr>
              <a:t>有限责任公司</a:t>
            </a:r>
            <a:r>
              <a:rPr lang="zh-CN" altLang="en-US" sz="1000" dirty="0">
                <a:solidFill>
                  <a:schemeClr val="dk1"/>
                </a:solidFill>
              </a:rPr>
              <a:t>、贵州百宜佳俊建材有限公司抵押物处于同一位置，在此统一介绍。</a:t>
            </a:r>
            <a:endParaRPr lang="zh-CN" altLang="en-US" sz="1000" dirty="0">
              <a:solidFill>
                <a:schemeClr val="dk1"/>
              </a:solidFill>
            </a:endParaRPr>
          </a:p>
        </p:txBody>
      </p:sp>
      <p:sp>
        <p:nvSpPr>
          <p:cNvPr id="5" name="矩形 4"/>
          <p:cNvSpPr/>
          <p:nvPr/>
        </p:nvSpPr>
        <p:spPr>
          <a:xfrm>
            <a:off x="307264" y="195486"/>
            <a:ext cx="7793128" cy="369332"/>
          </a:xfrm>
          <a:prstGeom prst="rect">
            <a:avLst/>
          </a:prstGeom>
        </p:spPr>
        <p:txBody>
          <a:bodyPr wrap="square">
            <a:spAutoFit/>
          </a:bodyPr>
          <a:lstStyle/>
          <a:p>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清镇市百惠、百宜佳俊建材项目</a:t>
            </a:r>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675436" y="843558"/>
            <a:ext cx="7200800" cy="457818"/>
          </a:xfrm>
          <a:prstGeom prst="rect">
            <a:avLst/>
          </a:prstGeom>
        </p:spPr>
        <p:txBody>
          <a:bodyPr wrap="square">
            <a:spAutoFit/>
          </a:bodyPr>
          <a:lstStyle/>
          <a:p>
            <a:pPr algn="just">
              <a:lnSpc>
                <a:spcPts val="1500"/>
              </a:lnSpc>
            </a:pPr>
            <a:r>
              <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抵押物地处贵阳市周边，开车到贵阳市大约</a:t>
            </a:r>
            <a:r>
              <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40</a:t>
            </a:r>
            <a:r>
              <a:rPr lang="zh-CN"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分钟，周围</a:t>
            </a:r>
            <a:r>
              <a:rPr lang="zh-CN"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的交通便利，有清镇市的多路公交车经过，人员聚集，各类生活设施配套齐全，周边有各类美食小吃，也有一些购物商场，商业气氛良好。</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矩形 3"/>
          <p:cNvSpPr/>
          <p:nvPr/>
        </p:nvSpPr>
        <p:spPr>
          <a:xfrm>
            <a:off x="307264" y="195486"/>
            <a:ext cx="7793128" cy="369332"/>
          </a:xfrm>
          <a:prstGeom prst="rect">
            <a:avLst/>
          </a:prstGeom>
        </p:spPr>
        <p:txBody>
          <a:bodyPr wrap="square">
            <a:spAutoFit/>
          </a:bodyPr>
          <a:lstStyle/>
          <a:p>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清镇市百惠、百宜佳俊建材项目</a:t>
            </a:r>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194" name="Picture 2" descr="C:\Users\Pangyipeng\Desktop\三角花园.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31640" y="1475711"/>
            <a:ext cx="6624736" cy="31509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07264" y="195486"/>
            <a:ext cx="7793128" cy="369332"/>
          </a:xfrm>
          <a:prstGeom prst="rect">
            <a:avLst/>
          </a:prstGeom>
        </p:spPr>
        <p:txBody>
          <a:bodyPr wrap="square">
            <a:spAutoFit/>
          </a:bodyPr>
          <a:lstStyle/>
          <a:p>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清镇市百惠、百宜佳俊建材项目</a:t>
            </a:r>
            <a:r>
              <a:rPr lang="en-US" altLang="zh-CN"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资产项目亮点</a:t>
            </a:r>
            <a:endParaRPr lang="zh-CN" altLang="en-US"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78" name="picture 378"/>
          <p:cNvPicPr>
            <a:picLocks noChangeAspect="1"/>
          </p:cNvPicPr>
          <p:nvPr/>
        </p:nvPicPr>
        <p:blipFill>
          <a:blip r:embed="rId1"/>
          <a:stretch>
            <a:fillRect/>
          </a:stretch>
        </p:blipFill>
        <p:spPr>
          <a:xfrm rot="21600000">
            <a:off x="429895" y="925830"/>
            <a:ext cx="4032250" cy="3232785"/>
          </a:xfrm>
          <a:prstGeom prst="rect">
            <a:avLst/>
          </a:prstGeom>
        </p:spPr>
      </p:pic>
      <p:pic>
        <p:nvPicPr>
          <p:cNvPr id="380" name="picture 380"/>
          <p:cNvPicPr>
            <a:picLocks noChangeAspect="1"/>
          </p:cNvPicPr>
          <p:nvPr/>
        </p:nvPicPr>
        <p:blipFill>
          <a:blip r:embed="rId2"/>
          <a:stretch>
            <a:fillRect/>
          </a:stretch>
        </p:blipFill>
        <p:spPr>
          <a:xfrm rot="21600000">
            <a:off x="4557395" y="925830"/>
            <a:ext cx="4004945" cy="32327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39552" y="1275606"/>
            <a:ext cx="7615452" cy="3480782"/>
            <a:chOff x="677722" y="1703362"/>
            <a:chExt cx="7615452" cy="3480782"/>
          </a:xfrm>
        </p:grpSpPr>
        <p:sp>
          <p:nvSpPr>
            <p:cNvPr id="38" name="圆角矩形 37"/>
            <p:cNvSpPr/>
            <p:nvPr/>
          </p:nvSpPr>
          <p:spPr>
            <a:xfrm>
              <a:off x="2610004" y="1703362"/>
              <a:ext cx="5683170" cy="3168352"/>
            </a:xfrm>
            <a:prstGeom prst="roundRect">
              <a:avLst>
                <a:gd name="adj" fmla="val 5720"/>
              </a:avLst>
            </a:prstGeom>
            <a:solidFill>
              <a:schemeClr val="bg1"/>
            </a:solidFill>
            <a:ln w="6350">
              <a:solidFill>
                <a:srgbClr val="1E509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sp>
          <p:nvSpPr>
            <p:cNvPr id="46" name="椭圆 45"/>
            <p:cNvSpPr/>
            <p:nvPr/>
          </p:nvSpPr>
          <p:spPr>
            <a:xfrm>
              <a:off x="832022" y="1970697"/>
              <a:ext cx="2224489" cy="2224489"/>
            </a:xfrm>
            <a:prstGeom prst="ellipse">
              <a:avLst/>
            </a:prstGeom>
            <a:noFill/>
            <a:ln w="127000">
              <a:solidFill>
                <a:srgbClr val="D6EDF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p>
          </p:txBody>
        </p:sp>
        <p:sp>
          <p:nvSpPr>
            <p:cNvPr id="34" name="矩形 33"/>
            <p:cNvSpPr/>
            <p:nvPr/>
          </p:nvSpPr>
          <p:spPr>
            <a:xfrm>
              <a:off x="2737486" y="2042187"/>
              <a:ext cx="5069028" cy="398780"/>
            </a:xfrm>
            <a:prstGeom prst="rect">
              <a:avLst/>
            </a:prstGeom>
          </p:spPr>
          <p:txBody>
            <a:bodyPr wrap="squar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项目联系人</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：徐经理</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、陈经理</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1" name="椭圆 40"/>
            <p:cNvSpPr/>
            <p:nvPr/>
          </p:nvSpPr>
          <p:spPr>
            <a:xfrm>
              <a:off x="914280" y="2052955"/>
              <a:ext cx="2059974" cy="2059974"/>
            </a:xfrm>
            <a:prstGeom prst="ellipse">
              <a:avLst/>
            </a:prstGeom>
            <a:solidFill>
              <a:schemeClr val="bg1"/>
            </a:solidFill>
            <a:ln w="57150">
              <a:solidFill>
                <a:srgbClr val="0092D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p>
          </p:txBody>
        </p:sp>
        <p:sp>
          <p:nvSpPr>
            <p:cNvPr id="43" name="矩形 42"/>
            <p:cNvSpPr/>
            <p:nvPr/>
          </p:nvSpPr>
          <p:spPr>
            <a:xfrm>
              <a:off x="3270551" y="2692404"/>
              <a:ext cx="4902362" cy="2491740"/>
            </a:xfrm>
            <a:prstGeom prst="rect">
              <a:avLst/>
            </a:prstGeom>
          </p:spPr>
          <p:txBody>
            <a:bodyPr wrap="square">
              <a:spAutoFit/>
            </a:bodyPr>
            <a:lstStyle/>
            <a:p>
              <a:pPr algn="just">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中国</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东方广西壮族自治区分公司  </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lang="zh-CN"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联系</a:t>
              </a:r>
              <a:r>
                <a:rPr lang="zh-CN" altLang="zh-CN"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电话</a:t>
              </a:r>
              <a:r>
                <a:rPr lang="zh-CN"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0771-2855617 </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/0851-84723601</a:t>
              </a:r>
              <a:endParaRPr lang="zh-CN" altLang="zh-CN"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lang="zh-CN" altLang="zh-CN"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联系邮箱</a:t>
              </a:r>
              <a:r>
                <a:rPr lang="zh-CN"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chenxingpin@coamc.com.cn</a:t>
              </a:r>
              <a:endParaRPr lang="zh-CN" altLang="zh-CN"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4" name="直线连接符 43"/>
            <p:cNvCxnSpPr/>
            <p:nvPr/>
          </p:nvCxnSpPr>
          <p:spPr>
            <a:xfrm flipH="1">
              <a:off x="3347864" y="2590738"/>
              <a:ext cx="4680521" cy="0"/>
            </a:xfrm>
            <a:prstGeom prst="line">
              <a:avLst/>
            </a:prstGeom>
            <a:ln w="6350" cmpd="sng">
              <a:solidFill>
                <a:srgbClr val="1E509F"/>
              </a:solidFill>
              <a:headEnd type="diamond" w="sm" len="sm"/>
              <a:tailEnd w="lg" len="sm"/>
            </a:ln>
          </p:spPr>
          <p:style>
            <a:lnRef idx="1">
              <a:schemeClr val="accent1"/>
            </a:lnRef>
            <a:fillRef idx="0">
              <a:schemeClr val="accent1"/>
            </a:fillRef>
            <a:effectRef idx="0">
              <a:schemeClr val="accent1"/>
            </a:effectRef>
            <a:fontRef idx="minor">
              <a:schemeClr val="tx1"/>
            </a:fontRef>
          </p:style>
        </p:cxnSp>
        <p:sp>
          <p:nvSpPr>
            <p:cNvPr id="49" name="弧 48"/>
            <p:cNvSpPr/>
            <p:nvPr/>
          </p:nvSpPr>
          <p:spPr>
            <a:xfrm rot="5400000">
              <a:off x="677721" y="1824275"/>
              <a:ext cx="2526128" cy="2526126"/>
            </a:xfrm>
            <a:prstGeom prst="arc">
              <a:avLst>
                <a:gd name="adj1" fmla="val 19664168"/>
                <a:gd name="adj2" fmla="val 12703004"/>
              </a:avLst>
            </a:prstGeom>
            <a:ln>
              <a:solidFill>
                <a:srgbClr val="1E509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grpSp>
      <p:sp>
        <p:nvSpPr>
          <p:cNvPr id="16" name="矩形 15"/>
          <p:cNvSpPr/>
          <p:nvPr/>
        </p:nvSpPr>
        <p:spPr>
          <a:xfrm>
            <a:off x="307264" y="195486"/>
            <a:ext cx="6424976" cy="400110"/>
          </a:xfrm>
          <a:prstGeom prst="rect">
            <a:avLst/>
          </a:prstGeom>
        </p:spPr>
        <p:txBody>
          <a:bodyPr wrap="square">
            <a:spAutoFit/>
          </a:bodyPr>
          <a:lstStyle/>
          <a:p>
            <a:r>
              <a:rPr lang="zh-CN" altLang="en-US" b="1" dirty="0" smtClean="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龙里</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01</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号”不良资产包项目</a:t>
            </a:r>
            <a:r>
              <a:rPr lang="en-US" altLang="zh-CN"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rPr>
              <a:t>联系方式</a:t>
            </a:r>
            <a:endParaRPr lang="zh-CN" altLang="en-US" sz="2000" b="1" dirty="0">
              <a:solidFill>
                <a:srgbClr val="00519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294640" y="1851660"/>
            <a:ext cx="2978150" cy="2016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
</file>

<file path=ppt/tags/tag1.xml><?xml version="1.0" encoding="utf-8"?>
<p:tagLst xmlns:p="http://schemas.openxmlformats.org/presentationml/2006/main">
  <p:tag name="KSO_WM_UNIT_TABLE_BEAUTIFY" val="smartTable{e7a15c84-cf5a-491e-b9d4-e2ab1c79aa75}"/>
</p:tagLst>
</file>

<file path=ppt/tags/tag2.xml><?xml version="1.0" encoding="utf-8"?>
<p:tagLst xmlns:p="http://schemas.openxmlformats.org/presentationml/2006/main">
  <p:tag name="KSO_WM_UNIT_TABLE_BEAUTIFY" val="smartTable{97beebe0-bcab-4201-8e3b-2c3e512559a8}"/>
</p:tagLst>
</file>

<file path=ppt/tags/tag3.xml><?xml version="1.0" encoding="utf-8"?>
<p:tagLst xmlns:p="http://schemas.openxmlformats.org/presentationml/2006/main">
  <p:tag name="KSO_WM_UNIT_TABLE_BEAUTIFY" val="smartTable{86f0be4d-50e3-4327-af2e-1ce383cf7f8c}"/>
</p:tagLst>
</file>

<file path=ppt/tags/tag4.xml><?xml version="1.0" encoding="utf-8"?>
<p:tagLst xmlns:p="http://schemas.openxmlformats.org/presentationml/2006/main">
  <p:tag name="KSO_WM_UNIT_TABLE_BEAUTIFY" val="smartTable{f2970399-9986-4936-9bb4-c9d8aa8f22b2}"/>
</p:tagLst>
</file>

<file path=ppt/tags/tag5.xml><?xml version="1.0" encoding="utf-8"?>
<p:tagLst xmlns:p="http://schemas.openxmlformats.org/presentationml/2006/main">
  <p:tag name="KSO_WM_UNIT_TABLE_BEAUTIFY" val="smartTable{bdc7cbca-a906-46fb-b043-5ecbc31af141}"/>
</p:tagLst>
</file>

<file path=ppt/tags/tag6.xml><?xml version="1.0" encoding="utf-8"?>
<p:tagLst xmlns:p="http://schemas.openxmlformats.org/presentationml/2006/main">
  <p:tag name="KSO_WM_UNIT_TABLE_BEAUTIFY" val="smartTable{be5d6a34-cd33-4533-be6e-9553781559b4}"/>
</p:tagLst>
</file>

<file path=ppt/tags/tag7.xml><?xml version="1.0" encoding="utf-8"?>
<p:tagLst xmlns:p="http://schemas.openxmlformats.org/presentationml/2006/main">
  <p:tag name="KSO_WM_UNIT_TABLE_BEAUTIFY" val="smartTable{2a105138-4985-4283-878f-57c6207e3802}"/>
</p:tagLst>
</file>

<file path=ppt/tags/tag8.xml><?xml version="1.0" encoding="utf-8"?>
<p:tagLst xmlns:p="http://schemas.openxmlformats.org/presentationml/2006/main">
  <p:tag name="KSO_WM_UNIT_TABLE_BEAUTIFY" val="smartTable{ce064939-3d8c-4204-80c7-89534d8aa493}"/>
</p:tagLst>
</file>

<file path=ppt/tags/tag9.xml><?xml version="1.0" encoding="utf-8"?>
<p:tagLst xmlns:p="http://schemas.openxmlformats.org/presentationml/2006/main">
  <p:tag name="KSO_WM_UNIT_TABLE_BEAUTIFY" val="smartTable{571b9377-bdac-4af8-ae73-92d500a2c81c}"/>
</p:tagLst>
</file>

<file path=ppt/tags/tag10.xml><?xml version="1.0" encoding="utf-8"?>
<p:tagLst xmlns:p="http://schemas.openxmlformats.org/presentationml/2006/main">
  <p:tag name="KSO_WM_UNIT_TABLE_BEAUTIFY" val="smartTable{d12cfce9-e971-4c7f-b5db-b342595871a3}"/>
</p:tagLst>
</file>

<file path=ppt/tags/tag11.xml><?xml version="1.0" encoding="utf-8"?>
<p:tagLst xmlns:p="http://schemas.openxmlformats.org/presentationml/2006/main">
  <p:tag name="KSO_WM_UNIT_TABLE_BEAUTIFY" val="smartTable{3922d2de-ea42-46aa-948d-515bb9773f5b}"/>
</p:tagLst>
</file>

<file path=ppt/tags/tag12.xml><?xml version="1.0" encoding="utf-8"?>
<p:tagLst xmlns:p="http://schemas.openxmlformats.org/presentationml/2006/main">
  <p:tag name="KSO_WM_UNIT_TABLE_BEAUTIFY" val="smartTable{fb45efaa-9282-4148-a1cd-6c20b0102156}"/>
</p:tagLst>
</file>

<file path=ppt/tags/tag13.xml><?xml version="1.0" encoding="utf-8"?>
<p:tagLst xmlns:p="http://schemas.openxmlformats.org/presentationml/2006/main">
  <p:tag name="KSO_WM_UNIT_TABLE_BEAUTIFY" val="smartTable{9b011b6b-c2da-4181-ac46-7e8edaaf2440}"/>
</p:tagLst>
</file>

<file path=ppt/tags/tag14.xml><?xml version="1.0" encoding="utf-8"?>
<p:tagLst xmlns:p="http://schemas.openxmlformats.org/presentationml/2006/main">
  <p:tag name="KSO_WM_UNIT_TABLE_BEAUTIFY" val="smartTable{2d1be4f8-8ed8-4d36-a0d7-1ec84af16aa3}"/>
</p:tagLst>
</file>

<file path=ppt/tags/tag15.xml><?xml version="1.0" encoding="utf-8"?>
<p:tagLst xmlns:p="http://schemas.openxmlformats.org/presentationml/2006/main">
  <p:tag name="KSO_WM_UNIT_TABLE_BEAUTIFY" val="smartTable{a9653eef-89fb-4b58-8d6e-2759773288a0}"/>
</p:tagLst>
</file>

<file path=ppt/tags/tag16.xml><?xml version="1.0" encoding="utf-8"?>
<p:tagLst xmlns:p="http://schemas.openxmlformats.org/presentationml/2006/main">
  <p:tag name="KSO_WM_UNIT_TABLE_BEAUTIFY" val="smartTable{a7bce812-0a1f-4957-8dcf-3f465975705d}"/>
</p:tagLst>
</file>

<file path=ppt/tags/tag17.xml><?xml version="1.0" encoding="utf-8"?>
<p:tagLst xmlns:p="http://schemas.openxmlformats.org/presentationml/2006/main">
  <p:tag name="ISPRING_PRESENTATION_TITLE" val="第一PPT模板网-WWW.1PPT.COM"/>
  <p:tag name="commondata" val="eyJoZGlkIjoiNGFmZjk1NDUzNTk5MzZmOGY2YTljOTQzNGZhM2ZmMmEifQ=="/>
</p:tagLst>
</file>

<file path=ppt/theme/theme1.xml><?xml version="1.0" encoding="utf-8"?>
<a:theme xmlns:a="http://schemas.openxmlformats.org/drawingml/2006/main" name="第一PPT，www.1ppt.com">
  <a:themeElements>
    <a:clrScheme name="自定义 237">
      <a:dk1>
        <a:srgbClr val="000000"/>
      </a:dk1>
      <a:lt1>
        <a:srgbClr val="FFFFFF"/>
      </a:lt1>
      <a:dk2>
        <a:srgbClr val="778495"/>
      </a:dk2>
      <a:lt2>
        <a:srgbClr val="F0F0F0"/>
      </a:lt2>
      <a:accent1>
        <a:srgbClr val="1472AC"/>
      </a:accent1>
      <a:accent2>
        <a:srgbClr val="7F7F7F"/>
      </a:accent2>
      <a:accent3>
        <a:srgbClr val="1472AC"/>
      </a:accent3>
      <a:accent4>
        <a:srgbClr val="7F7F7F"/>
      </a:accent4>
      <a:accent5>
        <a:srgbClr val="1472AC"/>
      </a:accent5>
      <a:accent6>
        <a:srgbClr val="7F7F7F"/>
      </a:accent6>
      <a:hlink>
        <a:srgbClr val="1472AC"/>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7838</Words>
  <Application>WPS 演示</Application>
  <PresentationFormat>全屏显示(16:9)</PresentationFormat>
  <Paragraphs>1016</Paragraphs>
  <Slides>33</Slides>
  <Notes>15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33</vt:i4>
      </vt:variant>
    </vt:vector>
  </HeadingPairs>
  <TitlesOfParts>
    <vt:vector size="40" baseType="lpstr">
      <vt:lpstr>Arial</vt:lpstr>
      <vt:lpstr>宋体</vt:lpstr>
      <vt:lpstr>Wingdings</vt:lpstr>
      <vt:lpstr>微软雅黑</vt:lpstr>
      <vt:lpstr>Arial Unicode MS</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第一PPT模板网-WWW.1PPT.COM</dc:title>
  <dc:creator>user</dc:creator>
  <cp:keywords>第一PPT模板网-WWW.1PPT.COM</cp:keywords>
  <cp:lastModifiedBy>千年铬酸盐</cp:lastModifiedBy>
  <cp:revision>1061</cp:revision>
  <cp:lastPrinted>2021-04-12T01:32:00Z</cp:lastPrinted>
  <dcterms:created xsi:type="dcterms:W3CDTF">2015-12-11T17:46:00Z</dcterms:created>
  <dcterms:modified xsi:type="dcterms:W3CDTF">2025-03-12T04:16:36Z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5B77E7CEEC58BC6AFAE8886BEB80DBEB">
    <vt:lpwstr>otCYQxs9Dbw2bUEn/Soxv9pYAoWsCRIsU8+gIbxzzmNcJN13+qHIPyWmbF9hFzPHyi2m8DLwi54E5OVVM5pJ0yGmgAiYTaR6oYUdYZxdjep6I9xviFUFZ9aTScfBW9OGGaQmOtS3h28pX9LJw7F01N2YKSJz1aFcY4HqeMH5iKsePRSVP33aj93ixC6iN4CU0DZZdg3Ul9JqI/BMVdx8s18bexIBqaK8sfUfg6kazglOrBmSpjtNeUf23KLebBx</vt:lpwstr>
  </property>
  <property fmtid="{D5CDD505-2E9C-101B-9397-08002B2CF9AE}" pid="4" name="ICV">
    <vt:lpwstr>E9102A6B2DA44709B8C12F902030BC7E_12</vt:lpwstr>
  </property>
</Properties>
</file>